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sldIdLst>
    <p:sldId id="256" r:id="rId3"/>
    <p:sldId id="270" r:id="rId4"/>
    <p:sldId id="262" r:id="rId5"/>
    <p:sldId id="271" r:id="rId6"/>
    <p:sldId id="265" r:id="rId7"/>
    <p:sldId id="266" r:id="rId8"/>
    <p:sldId id="267" r:id="rId9"/>
    <p:sldId id="268" r:id="rId10"/>
    <p:sldId id="269" r:id="rId11"/>
    <p:sldId id="263" r:id="rId12"/>
    <p:sldId id="264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2" r:id="rId22"/>
    <p:sldId id="283" r:id="rId23"/>
    <p:sldId id="284" r:id="rId24"/>
    <p:sldId id="285" r:id="rId25"/>
    <p:sldId id="286" r:id="rId26"/>
    <p:sldId id="287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F9F9"/>
    <a:srgbClr val="D24726"/>
    <a:srgbClr val="DD462F"/>
    <a:srgbClr val="AEB785"/>
    <a:srgbClr val="734F29"/>
    <a:srgbClr val="EFD5A2"/>
    <a:srgbClr val="3B3026"/>
    <a:srgbClr val="ECE1CA"/>
    <a:srgbClr val="79553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>
        <p:scale>
          <a:sx n="80" d="100"/>
          <a:sy n="80" d="100"/>
        </p:scale>
        <p:origin x="438" y="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061006"/>
            <a:ext cx="10515600" cy="2387600"/>
          </a:xfrm>
        </p:spPr>
        <p:txBody>
          <a:bodyPr anchor="b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1" y="5110607"/>
            <a:ext cx="6705599" cy="1137793"/>
          </a:xfr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2800">
                <a:solidFill>
                  <a:srgbClr val="D24726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8/17/2012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946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8/17/2012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087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0095344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215418" y="365125"/>
            <a:ext cx="1819564" cy="5811838"/>
          </a:xfrm>
        </p:spPr>
        <p:txBody>
          <a:bodyPr vert="eaVert"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8/17/2012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018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434" y="0"/>
            <a:ext cx="10749366" cy="1208868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167753" cy="435133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Aft>
                <a:spcPts val="1200"/>
              </a:spcAft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>
              <a:lnSpc>
                <a:spcPct val="150000"/>
              </a:lnSpc>
              <a:spcAft>
                <a:spcPts val="1200"/>
              </a:spcAft>
              <a:defRPr sz="1400">
                <a:solidFill>
                  <a:schemeClr val="bg1">
                    <a:lumMod val="50000"/>
                  </a:schemeClr>
                </a:solidFill>
              </a:defRPr>
            </a:lvl2pPr>
            <a:lvl3pPr>
              <a:lnSpc>
                <a:spcPct val="150000"/>
              </a:lnSpc>
              <a:spcAft>
                <a:spcPts val="1200"/>
              </a:spcAft>
              <a:defRPr sz="1200">
                <a:solidFill>
                  <a:schemeClr val="bg1">
                    <a:lumMod val="50000"/>
                  </a:schemeClr>
                </a:solidFill>
              </a:defRPr>
            </a:lvl3pPr>
            <a:lvl4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</a:defRPr>
            </a:lvl4pPr>
            <a:lvl5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8/17/2012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868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5656881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02236"/>
            <a:ext cx="4508715" cy="2187227"/>
          </a:xfrm>
        </p:spPr>
        <p:txBody>
          <a:bodyPr anchor="ctr">
            <a:noAutofit/>
          </a:bodyPr>
          <a:lstStyle>
            <a:lvl1pPr algn="l">
              <a:defRPr sz="4800">
                <a:solidFill>
                  <a:srgbClr val="D247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308" y="2402237"/>
            <a:ext cx="5269424" cy="2187226"/>
          </a:xfrm>
        </p:spPr>
        <p:txBody>
          <a:bodyPr anchor="ctr">
            <a:normAutofit/>
          </a:bodyPr>
          <a:lstStyle>
            <a:lvl1pPr marL="0" indent="0">
              <a:lnSpc>
                <a:spcPct val="150000"/>
              </a:lnSpc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8/17/2012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004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8/17/2012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72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73785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489075"/>
            <a:ext cx="515620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0" y="2193925"/>
            <a:ext cx="5156200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3" y="1489075"/>
            <a:ext cx="5157787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3" y="2193925"/>
            <a:ext cx="5157787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8/17/2012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701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8/17/2012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615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8/17/2012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775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8/17/2012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877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8/17/2012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659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t>8/17/2012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930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OPD </a:t>
            </a:r>
            <a:r>
              <a:rPr lang="en-US" dirty="0" smtClean="0"/>
              <a:t>Wireframes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1" y="5110607"/>
            <a:ext cx="8293924" cy="113779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Wireframes for </a:t>
            </a:r>
            <a:r>
              <a:rPr lang="en-US" dirty="0" smtClean="0"/>
              <a:t>all four history, examination, diagnosis &amp; treatment</a:t>
            </a:r>
            <a:r>
              <a:rPr lang="en-US" dirty="0" smtClean="0"/>
              <a:t> tabs </a:t>
            </a:r>
            <a:r>
              <a:rPr lang="en-US" dirty="0" smtClean="0"/>
              <a:t>which </a:t>
            </a:r>
            <a:r>
              <a:rPr lang="en-US" dirty="0" smtClean="0"/>
              <a:t>help </a:t>
            </a:r>
            <a:r>
              <a:rPr lang="en-US" dirty="0" smtClean="0"/>
              <a:t>doctors to make quick data entry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Diagnosis </a:t>
            </a:r>
            <a:r>
              <a:rPr lang="en-US" dirty="0" smtClean="0"/>
              <a:t>Tab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013960" cy="4351338"/>
          </a:xfrm>
        </p:spPr>
        <p:txBody>
          <a:bodyPr>
            <a:normAutofit/>
          </a:bodyPr>
          <a:lstStyle/>
          <a:p>
            <a:r>
              <a:rPr lang="en-US" b="1" dirty="0"/>
              <a:t>Design Goal </a:t>
            </a:r>
            <a:r>
              <a:rPr lang="en-US" dirty="0"/>
              <a:t>– </a:t>
            </a:r>
            <a:r>
              <a:rPr lang="en-US" dirty="0" smtClean="0"/>
              <a:t>Fast data capture for completing patient diagnosis </a:t>
            </a:r>
            <a:endParaRPr lang="en-US" dirty="0"/>
          </a:p>
          <a:p>
            <a:r>
              <a:rPr lang="en-US" b="1" dirty="0"/>
              <a:t>Final Outcome </a:t>
            </a:r>
            <a:r>
              <a:rPr lang="en-US" dirty="0"/>
              <a:t>- Doctor creates a list of </a:t>
            </a:r>
            <a:r>
              <a:rPr lang="en-US" dirty="0" smtClean="0"/>
              <a:t>diagnosis </a:t>
            </a:r>
            <a:r>
              <a:rPr lang="en-US" dirty="0" smtClean="0"/>
              <a:t>for </a:t>
            </a:r>
            <a:r>
              <a:rPr lang="en-US" dirty="0"/>
              <a:t>the </a:t>
            </a:r>
            <a:r>
              <a:rPr lang="en-US" dirty="0" smtClean="0"/>
              <a:t>patient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9249" y="1825625"/>
            <a:ext cx="4638675" cy="2771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50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3793" y="1392157"/>
            <a:ext cx="279699" cy="7853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763793" y="2252769"/>
            <a:ext cx="279699" cy="7853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63793" y="3973992"/>
            <a:ext cx="279699" cy="7853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 rot="16200000">
            <a:off x="510990" y="3366185"/>
            <a:ext cx="785308" cy="2796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Diagnosis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18040" y="151780"/>
            <a:ext cx="10749366" cy="88613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Wireframes – Empty </a:t>
            </a:r>
            <a:r>
              <a:rPr lang="en-US" sz="3200" dirty="0" smtClean="0"/>
              <a:t>Diagnosis List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1226372" y="1392157"/>
            <a:ext cx="6379284" cy="4518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6709349" y="1478217"/>
            <a:ext cx="792155" cy="279699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Refer</a:t>
            </a:r>
            <a:endParaRPr lang="en-US" sz="1050" dirty="0"/>
          </a:p>
        </p:txBody>
      </p:sp>
      <p:sp>
        <p:nvSpPr>
          <p:cNvPr id="19" name="TextBox 18"/>
          <p:cNvSpPr txBox="1"/>
          <p:nvPr/>
        </p:nvSpPr>
        <p:spPr>
          <a:xfrm>
            <a:off x="5438227" y="1485888"/>
            <a:ext cx="139093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Add diagnosis</a:t>
            </a:r>
            <a:endParaRPr lang="en-US" sz="1600" dirty="0"/>
          </a:p>
        </p:txBody>
      </p:sp>
      <p:sp>
        <p:nvSpPr>
          <p:cNvPr id="20" name="Plus 19"/>
          <p:cNvSpPr/>
          <p:nvPr/>
        </p:nvSpPr>
        <p:spPr>
          <a:xfrm>
            <a:off x="5295668" y="1526295"/>
            <a:ext cx="175585" cy="168995"/>
          </a:xfrm>
          <a:prstGeom prst="mathPlu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Elbow Connector 40"/>
          <p:cNvCxnSpPr/>
          <p:nvPr/>
        </p:nvCxnSpPr>
        <p:spPr>
          <a:xfrm flipV="1">
            <a:off x="7371765" y="1367741"/>
            <a:ext cx="750957" cy="225202"/>
          </a:xfrm>
          <a:prstGeom prst="bentConnector3">
            <a:avLst/>
          </a:prstGeom>
          <a:ln>
            <a:headEnd type="oval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8068808" y="1248811"/>
            <a:ext cx="94377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Doctor list </a:t>
            </a:r>
            <a:endParaRPr lang="en-US" sz="1600" dirty="0"/>
          </a:p>
        </p:txBody>
      </p:sp>
      <p:cxnSp>
        <p:nvCxnSpPr>
          <p:cNvPr id="45" name="Elbow Connector 44"/>
          <p:cNvCxnSpPr/>
          <p:nvPr/>
        </p:nvCxnSpPr>
        <p:spPr>
          <a:xfrm rot="16200000" flipH="1">
            <a:off x="5869176" y="1800090"/>
            <a:ext cx="781946" cy="712940"/>
          </a:xfrm>
          <a:prstGeom prst="bentConnector3">
            <a:avLst/>
          </a:prstGeom>
          <a:ln>
            <a:headEnd type="oval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6026479" y="2549578"/>
            <a:ext cx="118027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Add diagnosis pane</a:t>
            </a:r>
            <a:endParaRPr lang="en-US" sz="1600" dirty="0"/>
          </a:p>
        </p:txBody>
      </p:sp>
      <p:sp>
        <p:nvSpPr>
          <p:cNvPr id="48" name="TextBox 47"/>
          <p:cNvSpPr txBox="1"/>
          <p:nvPr/>
        </p:nvSpPr>
        <p:spPr>
          <a:xfrm>
            <a:off x="1226372" y="1441515"/>
            <a:ext cx="14737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Diagnosis </a:t>
            </a:r>
            <a:r>
              <a:rPr lang="en-US" sz="1600" dirty="0" smtClean="0"/>
              <a:t>List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650285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618040" y="151780"/>
            <a:ext cx="10749366" cy="88613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Wireframes – </a:t>
            </a:r>
            <a:r>
              <a:rPr lang="en-US" sz="3200" dirty="0" smtClean="0"/>
              <a:t>New Diagnosis Pane</a:t>
            </a:r>
            <a:endParaRPr lang="en-US" sz="3200" dirty="0"/>
          </a:p>
        </p:txBody>
      </p:sp>
      <p:sp>
        <p:nvSpPr>
          <p:cNvPr id="15" name="Rounded Rectangle 14"/>
          <p:cNvSpPr/>
          <p:nvPr/>
        </p:nvSpPr>
        <p:spPr>
          <a:xfrm>
            <a:off x="808685" y="1189479"/>
            <a:ext cx="3943937" cy="2477646"/>
          </a:xfrm>
          <a:prstGeom prst="roundRect">
            <a:avLst>
              <a:gd name="adj" fmla="val 2113"/>
            </a:avLst>
          </a:prstGeom>
          <a:ln>
            <a:solidFill>
              <a:schemeClr val="bg1">
                <a:lumMod val="75000"/>
              </a:schemeClr>
            </a:solidFill>
          </a:ln>
          <a:effectLst>
            <a:outerShdw blurRad="12700" dist="12700" dir="2700000" algn="tl" rotWithShape="0">
              <a:schemeClr val="bg1">
                <a:lumMod val="75000"/>
                <a:alpha val="40000"/>
              </a:scheme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844496" y="1203838"/>
            <a:ext cx="39081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Segoe UI Semibold" panose="020B0702040204020203" pitchFamily="34" charset="0"/>
              </a:rPr>
              <a:t>Add New </a:t>
            </a:r>
            <a:r>
              <a:rPr lang="en-US" sz="1400" dirty="0" smtClean="0">
                <a:latin typeface="Segoe UI Semibold" panose="020B0702040204020203" pitchFamily="34" charset="0"/>
              </a:rPr>
              <a:t>Diagnosis</a:t>
            </a:r>
            <a:endParaRPr lang="en-US" sz="1400" dirty="0">
              <a:latin typeface="Segoe UI Semibold" panose="020B0702040204020203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65131" y="1623659"/>
            <a:ext cx="9609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Category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903104" y="1645730"/>
            <a:ext cx="2628658" cy="228769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865130" y="1936977"/>
            <a:ext cx="8198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Diagnosis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903104" y="1959048"/>
            <a:ext cx="2628658" cy="228769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ounded Rectangle 30"/>
          <p:cNvSpPr/>
          <p:nvPr/>
        </p:nvSpPr>
        <p:spPr>
          <a:xfrm>
            <a:off x="2072011" y="3217099"/>
            <a:ext cx="792155" cy="279699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Add</a:t>
            </a:r>
            <a:endParaRPr lang="en-US" sz="1050" dirty="0"/>
          </a:p>
        </p:txBody>
      </p:sp>
      <p:sp>
        <p:nvSpPr>
          <p:cNvPr id="32" name="Rounded Rectangle 31"/>
          <p:cNvSpPr/>
          <p:nvPr/>
        </p:nvSpPr>
        <p:spPr>
          <a:xfrm>
            <a:off x="2988016" y="3217099"/>
            <a:ext cx="951805" cy="279699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Add &amp; New</a:t>
            </a:r>
            <a:endParaRPr lang="en-US" sz="1050" dirty="0"/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4515" y="1181641"/>
            <a:ext cx="343501" cy="343501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865130" y="2261065"/>
            <a:ext cx="8198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Notes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903104" y="2283136"/>
            <a:ext cx="2628658" cy="622642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Isosceles Triangle 37"/>
          <p:cNvSpPr/>
          <p:nvPr/>
        </p:nvSpPr>
        <p:spPr>
          <a:xfrm rot="10800000">
            <a:off x="4320660" y="1744939"/>
            <a:ext cx="134069" cy="65858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1903226" y="1623659"/>
            <a:ext cx="19349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Select diagnosis categories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5626181" y="1189479"/>
            <a:ext cx="3943937" cy="2477646"/>
          </a:xfrm>
          <a:prstGeom prst="roundRect">
            <a:avLst>
              <a:gd name="adj" fmla="val 2113"/>
            </a:avLst>
          </a:prstGeom>
          <a:ln>
            <a:solidFill>
              <a:schemeClr val="bg1">
                <a:lumMod val="75000"/>
              </a:schemeClr>
            </a:solidFill>
          </a:ln>
          <a:effectLst>
            <a:outerShdw blurRad="12700" dist="12700" dir="2700000" algn="tl" rotWithShape="0">
              <a:schemeClr val="bg1">
                <a:lumMod val="75000"/>
                <a:alpha val="40000"/>
              </a:scheme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5661992" y="1203838"/>
            <a:ext cx="39081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Segoe UI Semibold" panose="020B0702040204020203" pitchFamily="34" charset="0"/>
              </a:rPr>
              <a:t>Add New </a:t>
            </a:r>
            <a:r>
              <a:rPr lang="en-US" sz="1400" dirty="0" smtClean="0">
                <a:latin typeface="Segoe UI Semibold" panose="020B0702040204020203" pitchFamily="34" charset="0"/>
              </a:rPr>
              <a:t>Diagnosis</a:t>
            </a:r>
            <a:endParaRPr lang="en-US" sz="1400" dirty="0">
              <a:latin typeface="Segoe UI Semibold" panose="020B0702040204020203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682627" y="1623659"/>
            <a:ext cx="9609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Category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20600" y="1645730"/>
            <a:ext cx="2628658" cy="228769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5682626" y="1936977"/>
            <a:ext cx="8198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Diagnosis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6720600" y="1959048"/>
            <a:ext cx="2628658" cy="228769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ounded Rectangle 51"/>
          <p:cNvSpPr/>
          <p:nvPr/>
        </p:nvSpPr>
        <p:spPr>
          <a:xfrm>
            <a:off x="6889507" y="3217099"/>
            <a:ext cx="792155" cy="279699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Add</a:t>
            </a:r>
            <a:endParaRPr lang="en-US" sz="1050" dirty="0"/>
          </a:p>
        </p:txBody>
      </p:sp>
      <p:sp>
        <p:nvSpPr>
          <p:cNvPr id="53" name="Rounded Rectangle 52"/>
          <p:cNvSpPr/>
          <p:nvPr/>
        </p:nvSpPr>
        <p:spPr>
          <a:xfrm>
            <a:off x="7805512" y="3217099"/>
            <a:ext cx="951805" cy="279699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Add &amp; New</a:t>
            </a:r>
            <a:endParaRPr lang="en-US" sz="1050" dirty="0"/>
          </a:p>
        </p:txBody>
      </p:sp>
      <p:pic>
        <p:nvPicPr>
          <p:cNvPr id="54" name="Picture 53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2011" y="1181641"/>
            <a:ext cx="343501" cy="343501"/>
          </a:xfrm>
          <a:prstGeom prst="rect">
            <a:avLst/>
          </a:prstGeom>
        </p:spPr>
      </p:pic>
      <p:sp>
        <p:nvSpPr>
          <p:cNvPr id="55" name="TextBox 54"/>
          <p:cNvSpPr txBox="1"/>
          <p:nvPr/>
        </p:nvSpPr>
        <p:spPr>
          <a:xfrm>
            <a:off x="5682626" y="2261065"/>
            <a:ext cx="8198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Notes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6720600" y="2283136"/>
            <a:ext cx="2628658" cy="622642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Isosceles Triangle 56"/>
          <p:cNvSpPr/>
          <p:nvPr/>
        </p:nvSpPr>
        <p:spPr>
          <a:xfrm rot="10800000">
            <a:off x="9138156" y="1744939"/>
            <a:ext cx="134069" cy="65858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6720722" y="1623659"/>
            <a:ext cx="19349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Skeletal System</a:t>
            </a:r>
            <a:endParaRPr lang="en-US" sz="1600" dirty="0"/>
          </a:p>
        </p:txBody>
      </p:sp>
      <p:sp>
        <p:nvSpPr>
          <p:cNvPr id="59" name="TextBox 58"/>
          <p:cNvSpPr txBox="1"/>
          <p:nvPr/>
        </p:nvSpPr>
        <p:spPr>
          <a:xfrm>
            <a:off x="6720722" y="1946068"/>
            <a:ext cx="19349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Ligament</a:t>
            </a:r>
            <a:endParaRPr lang="en-US" sz="1600" dirty="0"/>
          </a:p>
        </p:txBody>
      </p:sp>
      <p:sp>
        <p:nvSpPr>
          <p:cNvPr id="60" name="Isosceles Triangle 59"/>
          <p:cNvSpPr/>
          <p:nvPr/>
        </p:nvSpPr>
        <p:spPr>
          <a:xfrm rot="10800000">
            <a:off x="4320660" y="2046951"/>
            <a:ext cx="134069" cy="65858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Isosceles Triangle 60"/>
          <p:cNvSpPr/>
          <p:nvPr/>
        </p:nvSpPr>
        <p:spPr>
          <a:xfrm rot="10800000">
            <a:off x="9138156" y="2046951"/>
            <a:ext cx="134069" cy="65858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65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3793" y="1392157"/>
            <a:ext cx="279699" cy="7853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763793" y="2252769"/>
            <a:ext cx="279699" cy="7853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63793" y="3973992"/>
            <a:ext cx="279699" cy="7853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 rot="16200000">
            <a:off x="510990" y="3366185"/>
            <a:ext cx="785308" cy="2796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Diagnosis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18040" y="151780"/>
            <a:ext cx="10749366" cy="88613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Wireframes </a:t>
            </a:r>
            <a:r>
              <a:rPr lang="en-US" sz="3200" dirty="0" smtClean="0"/>
              <a:t>–Diagnosis full list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1226372" y="1392157"/>
            <a:ext cx="6379284" cy="4518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6709349" y="1478217"/>
            <a:ext cx="792155" cy="279699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Refer</a:t>
            </a:r>
            <a:endParaRPr lang="en-US" sz="1050" dirty="0"/>
          </a:p>
        </p:txBody>
      </p:sp>
      <p:sp>
        <p:nvSpPr>
          <p:cNvPr id="15" name="Rectangle 14"/>
          <p:cNvSpPr/>
          <p:nvPr/>
        </p:nvSpPr>
        <p:spPr>
          <a:xfrm>
            <a:off x="1226372" y="1890230"/>
            <a:ext cx="6379284" cy="491151"/>
          </a:xfrm>
          <a:prstGeom prst="rect">
            <a:avLst/>
          </a:prstGeom>
          <a:solidFill>
            <a:srgbClr val="F9F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224009" y="1906132"/>
            <a:ext cx="232837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Segoe UI Semibold" panose="020B0702040204020203" pitchFamily="34" charset="0"/>
              </a:rPr>
              <a:t>Ligament </a:t>
            </a:r>
            <a:r>
              <a:rPr lang="en-US" sz="1100" dirty="0" smtClean="0"/>
              <a:t>Skeletal System</a:t>
            </a:r>
            <a:endParaRPr lang="en-US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1224009" y="2127465"/>
            <a:ext cx="23283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Note: </a:t>
            </a:r>
            <a:r>
              <a:rPr lang="en-US" sz="900" dirty="0" err="1" smtClean="0"/>
              <a:t>lorem</a:t>
            </a:r>
            <a:r>
              <a:rPr lang="en-US" sz="900" dirty="0" smtClean="0"/>
              <a:t> </a:t>
            </a:r>
            <a:r>
              <a:rPr lang="en-US" sz="900" dirty="0" err="1" smtClean="0"/>
              <a:t>ipsum</a:t>
            </a:r>
            <a:r>
              <a:rPr lang="en-US" sz="900" dirty="0" smtClean="0"/>
              <a:t> </a:t>
            </a:r>
            <a:r>
              <a:rPr lang="en-US" sz="900" dirty="0" err="1" smtClean="0"/>
              <a:t>lorem</a:t>
            </a:r>
            <a:r>
              <a:rPr lang="en-US" sz="900" dirty="0" smtClean="0"/>
              <a:t> </a:t>
            </a:r>
            <a:r>
              <a:rPr lang="en-US" sz="900" dirty="0" err="1" smtClean="0"/>
              <a:t>ipsum</a:t>
            </a:r>
            <a:endParaRPr lang="en-US" sz="1100" dirty="0"/>
          </a:p>
        </p:txBody>
      </p:sp>
      <p:sp>
        <p:nvSpPr>
          <p:cNvPr id="24" name="Rectangle 23"/>
          <p:cNvSpPr/>
          <p:nvPr/>
        </p:nvSpPr>
        <p:spPr>
          <a:xfrm>
            <a:off x="1226372" y="2929066"/>
            <a:ext cx="6379284" cy="491151"/>
          </a:xfrm>
          <a:prstGeom prst="rect">
            <a:avLst/>
          </a:prstGeom>
          <a:solidFill>
            <a:srgbClr val="F9F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7500" y="1849034"/>
            <a:ext cx="312274" cy="312274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7500" y="2343308"/>
            <a:ext cx="312274" cy="312274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7500" y="2890993"/>
            <a:ext cx="312274" cy="312274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1224009" y="2394378"/>
            <a:ext cx="232837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Segoe UI Semibold" panose="020B0702040204020203" pitchFamily="34" charset="0"/>
              </a:rPr>
              <a:t>Ligament </a:t>
            </a:r>
            <a:r>
              <a:rPr lang="en-US" sz="1100" dirty="0" smtClean="0"/>
              <a:t>Skeletal System</a:t>
            </a:r>
            <a:endParaRPr lang="en-US" sz="1600" dirty="0"/>
          </a:p>
        </p:txBody>
      </p:sp>
      <p:sp>
        <p:nvSpPr>
          <p:cNvPr id="33" name="TextBox 32"/>
          <p:cNvSpPr txBox="1"/>
          <p:nvPr/>
        </p:nvSpPr>
        <p:spPr>
          <a:xfrm>
            <a:off x="1224009" y="2615711"/>
            <a:ext cx="23283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Note: </a:t>
            </a:r>
            <a:r>
              <a:rPr lang="en-US" sz="900" dirty="0" err="1" smtClean="0"/>
              <a:t>lorem</a:t>
            </a:r>
            <a:r>
              <a:rPr lang="en-US" sz="900" dirty="0" smtClean="0"/>
              <a:t> </a:t>
            </a:r>
            <a:r>
              <a:rPr lang="en-US" sz="900" dirty="0" err="1" smtClean="0"/>
              <a:t>ipsum</a:t>
            </a:r>
            <a:r>
              <a:rPr lang="en-US" sz="900" dirty="0" smtClean="0"/>
              <a:t> </a:t>
            </a:r>
            <a:r>
              <a:rPr lang="en-US" sz="900" dirty="0" err="1" smtClean="0"/>
              <a:t>lorem</a:t>
            </a:r>
            <a:r>
              <a:rPr lang="en-US" sz="900" dirty="0" smtClean="0"/>
              <a:t> </a:t>
            </a:r>
            <a:r>
              <a:rPr lang="en-US" sz="900" dirty="0" err="1" smtClean="0"/>
              <a:t>ipsum</a:t>
            </a:r>
            <a:endParaRPr lang="en-US" sz="1100" dirty="0"/>
          </a:p>
        </p:txBody>
      </p:sp>
      <p:sp>
        <p:nvSpPr>
          <p:cNvPr id="34" name="TextBox 33"/>
          <p:cNvSpPr txBox="1"/>
          <p:nvPr/>
        </p:nvSpPr>
        <p:spPr>
          <a:xfrm>
            <a:off x="1224009" y="2892047"/>
            <a:ext cx="232837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Segoe UI Semibold" panose="020B0702040204020203" pitchFamily="34" charset="0"/>
              </a:rPr>
              <a:t>Ligament </a:t>
            </a:r>
            <a:r>
              <a:rPr lang="en-US" sz="1100" dirty="0" smtClean="0"/>
              <a:t>Skeletal System</a:t>
            </a:r>
            <a:endParaRPr lang="en-US" sz="1600" dirty="0"/>
          </a:p>
        </p:txBody>
      </p:sp>
      <p:sp>
        <p:nvSpPr>
          <p:cNvPr id="35" name="TextBox 34"/>
          <p:cNvSpPr txBox="1"/>
          <p:nvPr/>
        </p:nvSpPr>
        <p:spPr>
          <a:xfrm>
            <a:off x="1224009" y="3113380"/>
            <a:ext cx="23283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Note: </a:t>
            </a:r>
            <a:r>
              <a:rPr lang="en-US" sz="900" dirty="0" err="1" smtClean="0"/>
              <a:t>lorem</a:t>
            </a:r>
            <a:r>
              <a:rPr lang="en-US" sz="900" dirty="0" smtClean="0"/>
              <a:t> </a:t>
            </a:r>
            <a:r>
              <a:rPr lang="en-US" sz="900" dirty="0" err="1" smtClean="0"/>
              <a:t>ipsum</a:t>
            </a:r>
            <a:r>
              <a:rPr lang="en-US" sz="900" dirty="0" smtClean="0"/>
              <a:t> </a:t>
            </a:r>
            <a:r>
              <a:rPr lang="en-US" sz="900" dirty="0" err="1" smtClean="0"/>
              <a:t>lorem</a:t>
            </a:r>
            <a:r>
              <a:rPr lang="en-US" sz="900" dirty="0" smtClean="0"/>
              <a:t> </a:t>
            </a:r>
            <a:r>
              <a:rPr lang="en-US" sz="900" dirty="0" err="1" smtClean="0"/>
              <a:t>ipsum</a:t>
            </a:r>
            <a:endParaRPr lang="en-US" sz="1100" dirty="0"/>
          </a:p>
        </p:txBody>
      </p:sp>
      <p:sp>
        <p:nvSpPr>
          <p:cNvPr id="36" name="Rounded Rectangle 35"/>
          <p:cNvSpPr/>
          <p:nvPr/>
        </p:nvSpPr>
        <p:spPr>
          <a:xfrm>
            <a:off x="6807619" y="4479601"/>
            <a:ext cx="792155" cy="279699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Next</a:t>
            </a:r>
            <a:endParaRPr lang="en-US" sz="1050" dirty="0"/>
          </a:p>
        </p:txBody>
      </p:sp>
      <p:sp>
        <p:nvSpPr>
          <p:cNvPr id="9" name="Isosceles Triangle 8"/>
          <p:cNvSpPr/>
          <p:nvPr/>
        </p:nvSpPr>
        <p:spPr>
          <a:xfrm>
            <a:off x="4417591" y="2449281"/>
            <a:ext cx="203835" cy="130885"/>
          </a:xfrm>
          <a:prstGeom prst="triangl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err="1" smtClean="0"/>
              <a:t>i</a:t>
            </a:r>
            <a:endParaRPr lang="en-US" sz="1050" dirty="0"/>
          </a:p>
        </p:txBody>
      </p:sp>
      <p:sp>
        <p:nvSpPr>
          <p:cNvPr id="37" name="TextBox 36"/>
          <p:cNvSpPr txBox="1"/>
          <p:nvPr/>
        </p:nvSpPr>
        <p:spPr>
          <a:xfrm>
            <a:off x="4621426" y="2408368"/>
            <a:ext cx="23283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Father suffering from slip discs</a:t>
            </a:r>
            <a:endParaRPr lang="en-US" sz="1100" dirty="0"/>
          </a:p>
        </p:txBody>
      </p:sp>
      <p:sp>
        <p:nvSpPr>
          <p:cNvPr id="38" name="Rounded Rectangle 37"/>
          <p:cNvSpPr/>
          <p:nvPr/>
        </p:nvSpPr>
        <p:spPr>
          <a:xfrm>
            <a:off x="8018843" y="1399995"/>
            <a:ext cx="3943937" cy="2477646"/>
          </a:xfrm>
          <a:prstGeom prst="roundRect">
            <a:avLst>
              <a:gd name="adj" fmla="val 2113"/>
            </a:avLst>
          </a:prstGeom>
          <a:ln>
            <a:solidFill>
              <a:schemeClr val="bg1">
                <a:lumMod val="75000"/>
              </a:schemeClr>
            </a:solidFill>
          </a:ln>
          <a:effectLst>
            <a:outerShdw blurRad="12700" dist="12700" dir="2700000" algn="tl" rotWithShape="0">
              <a:schemeClr val="bg1">
                <a:lumMod val="75000"/>
                <a:alpha val="40000"/>
              </a:scheme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8054654" y="1414354"/>
            <a:ext cx="39081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Segoe UI Semibold" panose="020B0702040204020203" pitchFamily="34" charset="0"/>
              </a:rPr>
              <a:t>Add New </a:t>
            </a:r>
            <a:r>
              <a:rPr lang="en-US" sz="1400" dirty="0" smtClean="0">
                <a:latin typeface="Segoe UI Semibold" panose="020B0702040204020203" pitchFamily="34" charset="0"/>
              </a:rPr>
              <a:t>Diagnosis</a:t>
            </a:r>
            <a:endParaRPr lang="en-US" sz="1400" dirty="0">
              <a:latin typeface="Segoe UI Semibold" panose="020B0702040204020203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8075289" y="1834175"/>
            <a:ext cx="9609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Category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9113262" y="1856246"/>
            <a:ext cx="2628658" cy="228769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8075288" y="2147493"/>
            <a:ext cx="8198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Diagnosis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9113262" y="2169564"/>
            <a:ext cx="2628658" cy="228769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ounded Rectangle 47"/>
          <p:cNvSpPr/>
          <p:nvPr/>
        </p:nvSpPr>
        <p:spPr>
          <a:xfrm>
            <a:off x="9684804" y="3427615"/>
            <a:ext cx="792155" cy="279699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Done</a:t>
            </a:r>
            <a:endParaRPr lang="en-US" sz="1050" dirty="0"/>
          </a:p>
        </p:txBody>
      </p:sp>
      <p:pic>
        <p:nvPicPr>
          <p:cNvPr id="50" name="Picture 49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24673" y="1392157"/>
            <a:ext cx="343501" cy="343501"/>
          </a:xfrm>
          <a:prstGeom prst="rect">
            <a:avLst/>
          </a:prstGeom>
        </p:spPr>
      </p:pic>
      <p:sp>
        <p:nvSpPr>
          <p:cNvPr id="51" name="TextBox 50"/>
          <p:cNvSpPr txBox="1"/>
          <p:nvPr/>
        </p:nvSpPr>
        <p:spPr>
          <a:xfrm>
            <a:off x="8075288" y="2471581"/>
            <a:ext cx="8198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Notes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9113262" y="2493652"/>
            <a:ext cx="2628658" cy="622642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Isosceles Triangle 52"/>
          <p:cNvSpPr/>
          <p:nvPr/>
        </p:nvSpPr>
        <p:spPr>
          <a:xfrm rot="10800000">
            <a:off x="11530818" y="1955455"/>
            <a:ext cx="134069" cy="65858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9113384" y="1834175"/>
            <a:ext cx="19349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Skeletal System</a:t>
            </a:r>
            <a:endParaRPr lang="en-US" sz="1600" dirty="0"/>
          </a:p>
        </p:txBody>
      </p:sp>
      <p:sp>
        <p:nvSpPr>
          <p:cNvPr id="55" name="TextBox 54"/>
          <p:cNvSpPr txBox="1"/>
          <p:nvPr/>
        </p:nvSpPr>
        <p:spPr>
          <a:xfrm>
            <a:off x="9113384" y="2156584"/>
            <a:ext cx="19349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Ligament</a:t>
            </a:r>
            <a:endParaRPr lang="en-US" sz="1600" dirty="0"/>
          </a:p>
        </p:txBody>
      </p:sp>
      <p:sp>
        <p:nvSpPr>
          <p:cNvPr id="56" name="Isosceles Triangle 55"/>
          <p:cNvSpPr/>
          <p:nvPr/>
        </p:nvSpPr>
        <p:spPr>
          <a:xfrm rot="10800000">
            <a:off x="11530818" y="2257467"/>
            <a:ext cx="134069" cy="65858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Elbow Connector 56"/>
          <p:cNvCxnSpPr/>
          <p:nvPr/>
        </p:nvCxnSpPr>
        <p:spPr>
          <a:xfrm>
            <a:off x="4621426" y="3198213"/>
            <a:ext cx="3273569" cy="495082"/>
          </a:xfrm>
          <a:prstGeom prst="bentConnector3">
            <a:avLst/>
          </a:prstGeom>
          <a:ln>
            <a:headEnd type="oval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5438227" y="1485888"/>
            <a:ext cx="139093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Add diagnosis</a:t>
            </a:r>
            <a:endParaRPr lang="en-US" sz="1600" dirty="0"/>
          </a:p>
        </p:txBody>
      </p:sp>
      <p:sp>
        <p:nvSpPr>
          <p:cNvPr id="59" name="Plus 58"/>
          <p:cNvSpPr/>
          <p:nvPr/>
        </p:nvSpPr>
        <p:spPr>
          <a:xfrm>
            <a:off x="5295668" y="1526295"/>
            <a:ext cx="175585" cy="168995"/>
          </a:xfrm>
          <a:prstGeom prst="mathPlu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1226372" y="1441515"/>
            <a:ext cx="14737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Diagnosis </a:t>
            </a:r>
            <a:r>
              <a:rPr lang="en-US" sz="1600" dirty="0" smtClean="0"/>
              <a:t>List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482209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tab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5013960" cy="5032375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Design Goal </a:t>
            </a:r>
            <a:r>
              <a:rPr lang="en-US" dirty="0"/>
              <a:t>– </a:t>
            </a:r>
            <a:r>
              <a:rPr lang="en-US" dirty="0" smtClean="0"/>
              <a:t>Fast data capture for completing patient history</a:t>
            </a:r>
            <a:endParaRPr lang="en-US" dirty="0"/>
          </a:p>
          <a:p>
            <a:r>
              <a:rPr lang="en-US" b="1" dirty="0"/>
              <a:t>Final Outcome </a:t>
            </a:r>
            <a:r>
              <a:rPr lang="en-US" dirty="0" smtClean="0"/>
              <a:t>– Nurse captures the details about family, social &amp; patient history</a:t>
            </a:r>
          </a:p>
          <a:p>
            <a:r>
              <a:rPr lang="en-US" b="1" dirty="0" smtClean="0"/>
              <a:t>Types of History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Patient History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Social History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Family History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Medication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Lab History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75474" y="1825625"/>
            <a:ext cx="4172107" cy="242597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79755" y="3791665"/>
            <a:ext cx="3474045" cy="2153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6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3793" y="3113380"/>
            <a:ext cx="279699" cy="7853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763793" y="2252769"/>
            <a:ext cx="279699" cy="7853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63793" y="3973992"/>
            <a:ext cx="279699" cy="7853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 rot="16200000">
            <a:off x="510991" y="1644961"/>
            <a:ext cx="785308" cy="2796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History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18040" y="151780"/>
            <a:ext cx="10749366" cy="88613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Wireframes – </a:t>
            </a:r>
            <a:r>
              <a:rPr lang="en-US" sz="3200" dirty="0" smtClean="0"/>
              <a:t>Patient History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1226372" y="1392157"/>
            <a:ext cx="6379284" cy="3661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332699" y="1532389"/>
            <a:ext cx="1153198" cy="2259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Patient History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562447" y="1532389"/>
            <a:ext cx="1137683" cy="2259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Family History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776680" y="1532389"/>
            <a:ext cx="1034984" cy="2259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Social History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888214" y="1532389"/>
            <a:ext cx="879124" cy="2259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Medication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843888" y="1532389"/>
            <a:ext cx="928658" cy="2259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Lab History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863939" y="5147814"/>
            <a:ext cx="3455718" cy="849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 smtClean="0">
                <a:solidFill>
                  <a:schemeClr val="tx1"/>
                </a:solidFill>
              </a:rPr>
              <a:t>Auto save as user navigates to other tabs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Tap to edit once it is read-only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226370" y="2134845"/>
            <a:ext cx="6379286" cy="31147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chemeClr val="bg1">
                    <a:lumMod val="75000"/>
                  </a:schemeClr>
                </a:solidFill>
              </a:rPr>
              <a:t>Enter notes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226371" y="1898531"/>
            <a:ext cx="6379285" cy="2363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chemeClr val="tx1"/>
                </a:solidFill>
                <a:latin typeface="Segoe UI Semibold" panose="020B0702040204020203" pitchFamily="34" charset="0"/>
              </a:rPr>
              <a:t>Major event, hospitalization, surgery</a:t>
            </a:r>
            <a:endParaRPr lang="en-US" sz="1600" dirty="0">
              <a:solidFill>
                <a:schemeClr val="tx1"/>
              </a:solidFill>
              <a:latin typeface="Segoe UI Semibold" panose="020B0702040204020203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226370" y="2850944"/>
            <a:ext cx="6379286" cy="31147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chemeClr val="bg1">
                    <a:lumMod val="75000"/>
                  </a:schemeClr>
                </a:solidFill>
              </a:rPr>
              <a:t>Enter notes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226371" y="2614630"/>
            <a:ext cx="6379285" cy="2363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chemeClr val="tx1"/>
                </a:solidFill>
                <a:latin typeface="Segoe UI Semibold" panose="020B0702040204020203" pitchFamily="34" charset="0"/>
              </a:rPr>
              <a:t>Current medical problems</a:t>
            </a:r>
            <a:endParaRPr lang="en-US" sz="1600" dirty="0">
              <a:solidFill>
                <a:schemeClr val="tx1"/>
              </a:solidFill>
              <a:latin typeface="Segoe UI Semibold" panose="020B0702040204020203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226370" y="3567044"/>
            <a:ext cx="6379286" cy="31147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chemeClr val="bg1">
                    <a:lumMod val="75000"/>
                  </a:schemeClr>
                </a:solidFill>
              </a:rPr>
              <a:t>Enter notes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226371" y="3330730"/>
            <a:ext cx="6379285" cy="2363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chemeClr val="tx1"/>
                </a:solidFill>
                <a:latin typeface="Segoe UI Semibold" panose="020B0702040204020203" pitchFamily="34" charset="0"/>
              </a:rPr>
              <a:t>Allergies</a:t>
            </a:r>
            <a:endParaRPr lang="en-US" sz="1600" dirty="0">
              <a:solidFill>
                <a:schemeClr val="tx1"/>
              </a:solidFill>
              <a:latin typeface="Segoe UI Semibold" panose="020B0702040204020203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226370" y="4287203"/>
            <a:ext cx="6379286" cy="31147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chemeClr val="bg1">
                    <a:lumMod val="75000"/>
                  </a:schemeClr>
                </a:solidFill>
              </a:rPr>
              <a:t>Enter notes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226371" y="4050889"/>
            <a:ext cx="6379285" cy="2363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chemeClr val="tx1"/>
                </a:solidFill>
                <a:latin typeface="Segoe UI Semibold" panose="020B0702040204020203" pitchFamily="34" charset="0"/>
              </a:rPr>
              <a:t>Other Notes</a:t>
            </a:r>
            <a:endParaRPr lang="en-US" sz="1600" dirty="0">
              <a:solidFill>
                <a:schemeClr val="tx1"/>
              </a:solidFill>
              <a:latin typeface="Segoe UI Semibold" panose="020B0702040204020203" pitchFamily="34" charset="0"/>
            </a:endParaRPr>
          </a:p>
        </p:txBody>
      </p:sp>
      <p:cxnSp>
        <p:nvCxnSpPr>
          <p:cNvPr id="23" name="Elbow Connector 22"/>
          <p:cNvCxnSpPr>
            <a:stCxn id="35" idx="2"/>
          </p:cNvCxnSpPr>
          <p:nvPr/>
        </p:nvCxnSpPr>
        <p:spPr>
          <a:xfrm rot="16200000" flipH="1">
            <a:off x="5308930" y="3705758"/>
            <a:ext cx="662093" cy="2447926"/>
          </a:xfrm>
          <a:prstGeom prst="bentConnector2">
            <a:avLst/>
          </a:prstGeom>
          <a:ln>
            <a:headEnd type="oval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501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3793" y="3113380"/>
            <a:ext cx="279699" cy="7853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763793" y="2252769"/>
            <a:ext cx="279699" cy="7853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63793" y="3973992"/>
            <a:ext cx="279699" cy="7853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 rot="16200000">
            <a:off x="510991" y="1644961"/>
            <a:ext cx="785308" cy="2796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History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18040" y="151780"/>
            <a:ext cx="10749366" cy="88613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Wireframes – </a:t>
            </a:r>
            <a:r>
              <a:rPr lang="en-US" sz="3200" dirty="0" smtClean="0"/>
              <a:t>Family History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1226372" y="1392157"/>
            <a:ext cx="6379284" cy="3661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332699" y="1532389"/>
            <a:ext cx="1153198" cy="2259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Patient History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562447" y="1532389"/>
            <a:ext cx="1137683" cy="2259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Family History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776680" y="1532389"/>
            <a:ext cx="1034984" cy="2259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Social History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888214" y="1532389"/>
            <a:ext cx="879124" cy="2259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Medication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843888" y="1532389"/>
            <a:ext cx="928658" cy="2259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Lab History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226370" y="2177466"/>
            <a:ext cx="6379286" cy="78377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100" dirty="0" smtClean="0">
                <a:solidFill>
                  <a:schemeClr val="bg1">
                    <a:lumMod val="75000"/>
                  </a:schemeClr>
                </a:solidFill>
              </a:rPr>
              <a:t>Enter parents history 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226371" y="1941152"/>
            <a:ext cx="6379285" cy="2363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chemeClr val="tx1"/>
                </a:solidFill>
                <a:latin typeface="Segoe UI Semibold" panose="020B0702040204020203" pitchFamily="34" charset="0"/>
              </a:rPr>
              <a:t>Parents </a:t>
            </a:r>
            <a:r>
              <a:rPr lang="en-US" sz="1100" dirty="0" smtClean="0">
                <a:solidFill>
                  <a:schemeClr val="tx1"/>
                </a:solidFill>
                <a:latin typeface="Segoe UI Semibold" panose="020B0702040204020203" pitchFamily="34" charset="0"/>
              </a:rPr>
              <a:t>History</a:t>
            </a:r>
            <a:endParaRPr lang="en-US" sz="1600" dirty="0">
              <a:solidFill>
                <a:schemeClr val="tx1"/>
              </a:solidFill>
              <a:latin typeface="Segoe UI Semibold" panose="020B0702040204020203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226370" y="3341248"/>
            <a:ext cx="6379286" cy="78377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100" dirty="0" smtClean="0">
                <a:solidFill>
                  <a:schemeClr val="bg1">
                    <a:lumMod val="75000"/>
                  </a:schemeClr>
                </a:solidFill>
              </a:rPr>
              <a:t>Enter notes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226371" y="3104934"/>
            <a:ext cx="6379286" cy="2363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chemeClr val="tx1"/>
                </a:solidFill>
                <a:latin typeface="Segoe UI Semibold" panose="020B0702040204020203" pitchFamily="34" charset="0"/>
              </a:rPr>
              <a:t>Other family member’s history</a:t>
            </a:r>
            <a:endParaRPr lang="en-US" sz="1100" dirty="0">
              <a:solidFill>
                <a:schemeClr val="tx1"/>
              </a:solidFill>
              <a:latin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3282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226372" y="1890230"/>
            <a:ext cx="6379284" cy="719147"/>
          </a:xfrm>
          <a:prstGeom prst="rect">
            <a:avLst/>
          </a:prstGeom>
          <a:solidFill>
            <a:srgbClr val="F9F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763793" y="3113380"/>
            <a:ext cx="279699" cy="7853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763793" y="2252769"/>
            <a:ext cx="279699" cy="7853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63793" y="3973992"/>
            <a:ext cx="279699" cy="7853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 rot="16200000">
            <a:off x="510991" y="1644961"/>
            <a:ext cx="785308" cy="2796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History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18040" y="151780"/>
            <a:ext cx="10749366" cy="88613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Wireframes – </a:t>
            </a:r>
            <a:r>
              <a:rPr lang="en-US" sz="3200" dirty="0" smtClean="0"/>
              <a:t>Social History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1226372" y="1392157"/>
            <a:ext cx="6379284" cy="3661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332699" y="1532389"/>
            <a:ext cx="1153198" cy="2259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Patient History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562447" y="1532389"/>
            <a:ext cx="1137683" cy="2259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Family History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776680" y="1532389"/>
            <a:ext cx="1034984" cy="2259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Social History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888214" y="1532389"/>
            <a:ext cx="879124" cy="2259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Medication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843888" y="1532389"/>
            <a:ext cx="928658" cy="2259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Lab History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179420" y="1894454"/>
            <a:ext cx="1153198" cy="2259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 Semibold" panose="020B0702040204020203" pitchFamily="34" charset="0"/>
              </a:rPr>
              <a:t>Alcohol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Segoe UI Semibold" panose="020B0702040204020203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964316" y="1947575"/>
            <a:ext cx="3502665" cy="22876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Isosceles Triangle 25"/>
          <p:cNvSpPr/>
          <p:nvPr/>
        </p:nvSpPr>
        <p:spPr>
          <a:xfrm rot="10800000">
            <a:off x="5241476" y="2046784"/>
            <a:ext cx="134069" cy="65858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1964439" y="1925504"/>
            <a:ext cx="1934996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100" dirty="0" smtClean="0"/>
              <a:t>10 drinks per week</a:t>
            </a:r>
            <a:endParaRPr lang="en-US" sz="1600" dirty="0"/>
          </a:p>
        </p:txBody>
      </p:sp>
      <p:sp>
        <p:nvSpPr>
          <p:cNvPr id="28" name="TextBox 27"/>
          <p:cNvSpPr txBox="1"/>
          <p:nvPr/>
        </p:nvSpPr>
        <p:spPr>
          <a:xfrm>
            <a:off x="5558422" y="1937932"/>
            <a:ext cx="590263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</a:rPr>
              <a:t>Since</a:t>
            </a: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240125" y="1947575"/>
            <a:ext cx="1263530" cy="23953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6223422" y="1949254"/>
            <a:ext cx="8198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June </a:t>
            </a:r>
            <a:r>
              <a:rPr lang="en-US" sz="1100" dirty="0" smtClean="0"/>
              <a:t>2010</a:t>
            </a:r>
            <a:endParaRPr lang="en-US" sz="1600" dirty="0"/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4587" y="1986730"/>
            <a:ext cx="149632" cy="162642"/>
          </a:xfrm>
          <a:prstGeom prst="rect">
            <a:avLst/>
          </a:prstGeom>
        </p:spPr>
      </p:pic>
      <p:sp>
        <p:nvSpPr>
          <p:cNvPr id="32" name="Rectangle 31"/>
          <p:cNvSpPr/>
          <p:nvPr/>
        </p:nvSpPr>
        <p:spPr>
          <a:xfrm>
            <a:off x="1964316" y="2290841"/>
            <a:ext cx="5539339" cy="22929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100" dirty="0">
                <a:solidFill>
                  <a:schemeClr val="bg1">
                    <a:lumMod val="75000"/>
                  </a:schemeClr>
                </a:solidFill>
              </a:rPr>
              <a:t>Enter </a:t>
            </a:r>
            <a:r>
              <a:rPr lang="en-US" sz="1100" dirty="0" smtClean="0">
                <a:solidFill>
                  <a:schemeClr val="bg1">
                    <a:lumMod val="75000"/>
                  </a:schemeClr>
                </a:solidFill>
              </a:rPr>
              <a:t>notes</a:t>
            </a:r>
            <a:endParaRPr lang="en-US" sz="11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179420" y="2608325"/>
            <a:ext cx="1153198" cy="4682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 Semibold" panose="020B0702040204020203" pitchFamily="34" charset="0"/>
              </a:rPr>
              <a:t>Tobacco</a:t>
            </a:r>
          </a:p>
          <a:p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smoking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964316" y="2680496"/>
            <a:ext cx="3502665" cy="22876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Isosceles Triangle 35"/>
          <p:cNvSpPr/>
          <p:nvPr/>
        </p:nvSpPr>
        <p:spPr>
          <a:xfrm rot="10800000">
            <a:off x="5241476" y="2779705"/>
            <a:ext cx="134069" cy="65858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1964439" y="2658425"/>
            <a:ext cx="1934996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100" dirty="0" smtClean="0"/>
              <a:t>2 packs per day</a:t>
            </a:r>
            <a:endParaRPr lang="en-US" sz="1600" dirty="0"/>
          </a:p>
        </p:txBody>
      </p:sp>
      <p:sp>
        <p:nvSpPr>
          <p:cNvPr id="38" name="TextBox 37"/>
          <p:cNvSpPr txBox="1"/>
          <p:nvPr/>
        </p:nvSpPr>
        <p:spPr>
          <a:xfrm>
            <a:off x="5558422" y="2670853"/>
            <a:ext cx="590263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</a:rPr>
              <a:t>Since</a:t>
            </a: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240125" y="2680496"/>
            <a:ext cx="1263530" cy="23953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6223422" y="2682175"/>
            <a:ext cx="8198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Jan </a:t>
            </a:r>
            <a:r>
              <a:rPr lang="en-US" sz="1100" dirty="0" smtClean="0"/>
              <a:t>2000</a:t>
            </a:r>
            <a:endParaRPr lang="en-US" sz="1600" dirty="0"/>
          </a:p>
        </p:txBody>
      </p:sp>
      <p:pic>
        <p:nvPicPr>
          <p:cNvPr id="41" name="Picture 4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4587" y="2719651"/>
            <a:ext cx="149632" cy="162642"/>
          </a:xfrm>
          <a:prstGeom prst="rect">
            <a:avLst/>
          </a:prstGeom>
        </p:spPr>
      </p:pic>
      <p:sp>
        <p:nvSpPr>
          <p:cNvPr id="42" name="Rectangle 41"/>
          <p:cNvSpPr/>
          <p:nvPr/>
        </p:nvSpPr>
        <p:spPr>
          <a:xfrm>
            <a:off x="1964316" y="3023762"/>
            <a:ext cx="5539339" cy="22928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100" dirty="0">
                <a:solidFill>
                  <a:schemeClr val="bg1">
                    <a:lumMod val="75000"/>
                  </a:schemeClr>
                </a:solidFill>
              </a:rPr>
              <a:t>Enter </a:t>
            </a:r>
            <a:r>
              <a:rPr lang="en-US" sz="1100" dirty="0" smtClean="0">
                <a:solidFill>
                  <a:schemeClr val="bg1">
                    <a:lumMod val="75000"/>
                  </a:schemeClr>
                </a:solidFill>
              </a:rPr>
              <a:t>notes</a:t>
            </a:r>
            <a:endParaRPr lang="en-US" sz="11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226372" y="3375122"/>
            <a:ext cx="6379284" cy="750851"/>
          </a:xfrm>
          <a:prstGeom prst="rect">
            <a:avLst/>
          </a:prstGeom>
          <a:solidFill>
            <a:srgbClr val="F9F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1179420" y="3360296"/>
            <a:ext cx="1153198" cy="4682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 Semibold" panose="020B0702040204020203" pitchFamily="34" charset="0"/>
              </a:rPr>
              <a:t>Tobacco</a:t>
            </a:r>
          </a:p>
          <a:p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oral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1964316" y="3432467"/>
            <a:ext cx="3502665" cy="22876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Isosceles Triangle 54"/>
          <p:cNvSpPr/>
          <p:nvPr/>
        </p:nvSpPr>
        <p:spPr>
          <a:xfrm rot="10800000">
            <a:off x="5241476" y="3531676"/>
            <a:ext cx="134069" cy="65858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1964439" y="3410396"/>
            <a:ext cx="1934996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100" dirty="0" smtClean="0"/>
              <a:t>Heavy tobacco user</a:t>
            </a:r>
            <a:endParaRPr lang="en-US" sz="1600" dirty="0"/>
          </a:p>
        </p:txBody>
      </p:sp>
      <p:sp>
        <p:nvSpPr>
          <p:cNvPr id="57" name="TextBox 56"/>
          <p:cNvSpPr txBox="1"/>
          <p:nvPr/>
        </p:nvSpPr>
        <p:spPr>
          <a:xfrm>
            <a:off x="5558422" y="3422824"/>
            <a:ext cx="590263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</a:rPr>
              <a:t>Since</a:t>
            </a: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6240125" y="3432467"/>
            <a:ext cx="1263530" cy="23953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6223422" y="3434146"/>
            <a:ext cx="8198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Jan </a:t>
            </a:r>
            <a:r>
              <a:rPr lang="en-US" sz="1100" dirty="0" smtClean="0"/>
              <a:t>2000</a:t>
            </a:r>
            <a:endParaRPr lang="en-US" sz="1600" dirty="0"/>
          </a:p>
        </p:txBody>
      </p:sp>
      <p:pic>
        <p:nvPicPr>
          <p:cNvPr id="60" name="Picture 5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4587" y="3471622"/>
            <a:ext cx="149632" cy="162642"/>
          </a:xfrm>
          <a:prstGeom prst="rect">
            <a:avLst/>
          </a:prstGeom>
        </p:spPr>
      </p:pic>
      <p:sp>
        <p:nvSpPr>
          <p:cNvPr id="61" name="Rectangle 60"/>
          <p:cNvSpPr/>
          <p:nvPr/>
        </p:nvSpPr>
        <p:spPr>
          <a:xfrm>
            <a:off x="1964316" y="3775732"/>
            <a:ext cx="5539339" cy="25679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100" dirty="0">
                <a:solidFill>
                  <a:schemeClr val="bg1">
                    <a:lumMod val="75000"/>
                  </a:schemeClr>
                </a:solidFill>
              </a:rPr>
              <a:t>Enter </a:t>
            </a:r>
            <a:r>
              <a:rPr lang="en-US" sz="1100" dirty="0" smtClean="0">
                <a:solidFill>
                  <a:schemeClr val="bg1">
                    <a:lumMod val="75000"/>
                  </a:schemeClr>
                </a:solidFill>
              </a:rPr>
              <a:t>notes</a:t>
            </a:r>
            <a:endParaRPr lang="en-US" sz="11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1179420" y="4158413"/>
            <a:ext cx="1153198" cy="4682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 Semibold" panose="020B0702040204020203" pitchFamily="34" charset="0"/>
              </a:rPr>
              <a:t>Notes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1964316" y="4225865"/>
            <a:ext cx="5539339" cy="53343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100" dirty="0">
                <a:solidFill>
                  <a:schemeClr val="bg1">
                    <a:lumMod val="75000"/>
                  </a:schemeClr>
                </a:solidFill>
              </a:rPr>
              <a:t>Enter </a:t>
            </a:r>
            <a:r>
              <a:rPr lang="en-US" sz="1100" dirty="0" smtClean="0">
                <a:solidFill>
                  <a:schemeClr val="bg1">
                    <a:lumMod val="75000"/>
                  </a:schemeClr>
                </a:solidFill>
              </a:rPr>
              <a:t>notes</a:t>
            </a:r>
            <a:endParaRPr lang="en-US" sz="11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8199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3793" y="3113380"/>
            <a:ext cx="279699" cy="7853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763793" y="2252769"/>
            <a:ext cx="279699" cy="7853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63793" y="3973992"/>
            <a:ext cx="279699" cy="7853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 rot="16200000">
            <a:off x="510991" y="1644961"/>
            <a:ext cx="785308" cy="2796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History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18040" y="151780"/>
            <a:ext cx="10749366" cy="88613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Wireframes – </a:t>
            </a:r>
            <a:r>
              <a:rPr lang="en-US" sz="3200" dirty="0" smtClean="0"/>
              <a:t>Medication History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1226372" y="1392157"/>
            <a:ext cx="6379284" cy="3661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332699" y="1532389"/>
            <a:ext cx="1153198" cy="2259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Patient History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562447" y="1532389"/>
            <a:ext cx="1137683" cy="2259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Family History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776680" y="1532389"/>
            <a:ext cx="1034984" cy="2259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Social History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888214" y="1532389"/>
            <a:ext cx="879124" cy="2259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Medication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843888" y="1532389"/>
            <a:ext cx="928658" cy="2259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Lab History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767338" y="1888629"/>
            <a:ext cx="1836980" cy="208799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6242" y="1879543"/>
            <a:ext cx="258077" cy="258077"/>
          </a:xfrm>
          <a:prstGeom prst="rect">
            <a:avLst/>
          </a:prstGeom>
        </p:spPr>
      </p:pic>
      <p:sp>
        <p:nvSpPr>
          <p:cNvPr id="49" name="Rectangle 48"/>
          <p:cNvSpPr/>
          <p:nvPr/>
        </p:nvSpPr>
        <p:spPr>
          <a:xfrm>
            <a:off x="1226372" y="2249477"/>
            <a:ext cx="6379284" cy="25669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1286002" y="2120049"/>
            <a:ext cx="1037972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Drug</a:t>
            </a:r>
          </a:p>
          <a:p>
            <a:pPr>
              <a:lnSpc>
                <a:spcPct val="200000"/>
              </a:lnSpc>
            </a:pPr>
            <a:r>
              <a:rPr lang="en-US" sz="1100" dirty="0" err="1" smtClean="0">
                <a:latin typeface="Segoe UI Semibold" panose="020B0702040204020203" pitchFamily="34" charset="0"/>
              </a:rPr>
              <a:t>Zerup</a:t>
            </a:r>
            <a:endParaRPr lang="en-US" sz="1100" dirty="0">
              <a:latin typeface="Segoe UI Semibold" panose="020B0702040204020203" pitchFamily="34" charset="0"/>
            </a:endParaRPr>
          </a:p>
          <a:p>
            <a:pPr>
              <a:lnSpc>
                <a:spcPct val="200000"/>
              </a:lnSpc>
            </a:pPr>
            <a:r>
              <a:rPr lang="en-US" sz="1100" dirty="0" err="1" smtClean="0">
                <a:latin typeface="Segoe UI Semibold" panose="020B0702040204020203" pitchFamily="34" charset="0"/>
              </a:rPr>
              <a:t>Weril</a:t>
            </a:r>
            <a:r>
              <a:rPr lang="en-US" sz="1100" dirty="0" smtClean="0">
                <a:latin typeface="Segoe UI Semibold" panose="020B0702040204020203" pitchFamily="34" charset="0"/>
              </a:rPr>
              <a:t> </a:t>
            </a:r>
          </a:p>
          <a:p>
            <a:pPr>
              <a:lnSpc>
                <a:spcPct val="200000"/>
              </a:lnSpc>
            </a:pPr>
            <a:r>
              <a:rPr lang="en-US" sz="1100" dirty="0" err="1" smtClean="0">
                <a:latin typeface="Segoe UI Semibold" panose="020B0702040204020203" pitchFamily="34" charset="0"/>
              </a:rPr>
              <a:t>Rempot</a:t>
            </a:r>
            <a:r>
              <a:rPr lang="en-US" sz="1100" dirty="0" smtClean="0">
                <a:latin typeface="Segoe UI Semibold" panose="020B0702040204020203" pitchFamily="34" charset="0"/>
              </a:rPr>
              <a:t> </a:t>
            </a:r>
          </a:p>
          <a:p>
            <a:pPr>
              <a:lnSpc>
                <a:spcPct val="200000"/>
              </a:lnSpc>
            </a:pPr>
            <a:r>
              <a:rPr lang="en-US" sz="1100" dirty="0" err="1" smtClean="0"/>
              <a:t>Sedugh</a:t>
            </a:r>
            <a:endParaRPr lang="en-US" sz="1100" dirty="0" smtClean="0"/>
          </a:p>
          <a:p>
            <a:pPr>
              <a:lnSpc>
                <a:spcPct val="200000"/>
              </a:lnSpc>
            </a:pPr>
            <a:r>
              <a:rPr lang="en-US" sz="1100" dirty="0" err="1" smtClean="0"/>
              <a:t>Sttukil</a:t>
            </a:r>
            <a:r>
              <a:rPr lang="en-US" sz="1100" dirty="0" smtClean="0"/>
              <a:t> </a:t>
            </a:r>
          </a:p>
          <a:p>
            <a:pPr>
              <a:lnSpc>
                <a:spcPct val="200000"/>
              </a:lnSpc>
            </a:pPr>
            <a:r>
              <a:rPr lang="en-US" sz="1100" dirty="0" err="1" smtClean="0"/>
              <a:t>Calkip</a:t>
            </a:r>
            <a:endParaRPr lang="en-US" sz="1100" dirty="0" smtClean="0"/>
          </a:p>
        </p:txBody>
      </p:sp>
      <p:sp>
        <p:nvSpPr>
          <p:cNvPr id="51" name="TextBox 50"/>
          <p:cNvSpPr txBox="1"/>
          <p:nvPr/>
        </p:nvSpPr>
        <p:spPr>
          <a:xfrm>
            <a:off x="2113316" y="2120049"/>
            <a:ext cx="1037972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Strength</a:t>
            </a:r>
          </a:p>
          <a:p>
            <a:pPr>
              <a:lnSpc>
                <a:spcPct val="200000"/>
              </a:lnSpc>
            </a:pPr>
            <a:r>
              <a:rPr lang="en-US" sz="1100" dirty="0" smtClean="0"/>
              <a:t>5mg</a:t>
            </a:r>
          </a:p>
          <a:p>
            <a:pPr>
              <a:lnSpc>
                <a:spcPct val="200000"/>
              </a:lnSpc>
            </a:pPr>
            <a:r>
              <a:rPr lang="en-US" sz="1100" dirty="0" smtClean="0"/>
              <a:t>10mg</a:t>
            </a:r>
          </a:p>
          <a:p>
            <a:pPr>
              <a:lnSpc>
                <a:spcPct val="200000"/>
              </a:lnSpc>
            </a:pPr>
            <a:r>
              <a:rPr lang="en-US" sz="1100" dirty="0" smtClean="0"/>
              <a:t>150mg</a:t>
            </a:r>
          </a:p>
          <a:p>
            <a:pPr>
              <a:lnSpc>
                <a:spcPct val="200000"/>
              </a:lnSpc>
            </a:pPr>
            <a:endParaRPr lang="en-US" sz="1100" dirty="0"/>
          </a:p>
          <a:p>
            <a:pPr>
              <a:lnSpc>
                <a:spcPct val="200000"/>
              </a:lnSpc>
            </a:pPr>
            <a:r>
              <a:rPr lang="en-US" sz="1100" dirty="0" smtClean="0"/>
              <a:t>50mg</a:t>
            </a:r>
          </a:p>
          <a:p>
            <a:pPr>
              <a:lnSpc>
                <a:spcPct val="200000"/>
              </a:lnSpc>
            </a:pPr>
            <a:endParaRPr lang="en-US" sz="1100" dirty="0"/>
          </a:p>
        </p:txBody>
      </p:sp>
      <p:sp>
        <p:nvSpPr>
          <p:cNvPr id="62" name="TextBox 61"/>
          <p:cNvSpPr txBox="1"/>
          <p:nvPr/>
        </p:nvSpPr>
        <p:spPr>
          <a:xfrm>
            <a:off x="3082086" y="2120049"/>
            <a:ext cx="1037972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Duration</a:t>
            </a:r>
          </a:p>
          <a:p>
            <a:pPr>
              <a:lnSpc>
                <a:spcPct val="200000"/>
              </a:lnSpc>
            </a:pPr>
            <a:r>
              <a:rPr lang="en-US" sz="1100" dirty="0" smtClean="0"/>
              <a:t>4 days</a:t>
            </a:r>
          </a:p>
          <a:p>
            <a:pPr>
              <a:lnSpc>
                <a:spcPct val="200000"/>
              </a:lnSpc>
            </a:pPr>
            <a:r>
              <a:rPr lang="en-US" sz="1100" dirty="0"/>
              <a:t>4</a:t>
            </a:r>
            <a:r>
              <a:rPr lang="en-US" sz="1100" dirty="0" smtClean="0"/>
              <a:t> days</a:t>
            </a:r>
          </a:p>
          <a:p>
            <a:pPr>
              <a:lnSpc>
                <a:spcPct val="200000"/>
              </a:lnSpc>
            </a:pPr>
            <a:r>
              <a:rPr lang="en-US" sz="1100" dirty="0" smtClean="0"/>
              <a:t>30 days</a:t>
            </a:r>
          </a:p>
          <a:p>
            <a:pPr>
              <a:lnSpc>
                <a:spcPct val="200000"/>
              </a:lnSpc>
            </a:pPr>
            <a:r>
              <a:rPr lang="en-US" sz="1100" dirty="0" smtClean="0"/>
              <a:t>Once</a:t>
            </a:r>
            <a:endParaRPr lang="en-US" sz="1100" dirty="0"/>
          </a:p>
          <a:p>
            <a:pPr>
              <a:lnSpc>
                <a:spcPct val="200000"/>
              </a:lnSpc>
            </a:pPr>
            <a:r>
              <a:rPr lang="en-US" sz="1100" dirty="0"/>
              <a:t>4</a:t>
            </a:r>
            <a:r>
              <a:rPr lang="en-US" sz="1100" dirty="0" smtClean="0"/>
              <a:t> days</a:t>
            </a:r>
          </a:p>
          <a:p>
            <a:pPr>
              <a:lnSpc>
                <a:spcPct val="200000"/>
              </a:lnSpc>
            </a:pPr>
            <a:r>
              <a:rPr lang="en-US" sz="1100" dirty="0" smtClean="0"/>
              <a:t>Once</a:t>
            </a:r>
            <a:endParaRPr lang="en-US" sz="1100" dirty="0"/>
          </a:p>
        </p:txBody>
      </p:sp>
      <p:sp>
        <p:nvSpPr>
          <p:cNvPr id="65" name="TextBox 64"/>
          <p:cNvSpPr txBox="1"/>
          <p:nvPr/>
        </p:nvSpPr>
        <p:spPr>
          <a:xfrm>
            <a:off x="3978602" y="2120049"/>
            <a:ext cx="1037972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Dosage</a:t>
            </a:r>
          </a:p>
          <a:p>
            <a:pPr>
              <a:lnSpc>
                <a:spcPct val="200000"/>
              </a:lnSpc>
            </a:pPr>
            <a:r>
              <a:rPr lang="en-US" sz="1100" dirty="0" smtClean="0"/>
              <a:t>Once daily</a:t>
            </a:r>
          </a:p>
          <a:p>
            <a:pPr>
              <a:lnSpc>
                <a:spcPct val="200000"/>
              </a:lnSpc>
            </a:pPr>
            <a:r>
              <a:rPr lang="en-US" sz="1100" dirty="0" smtClean="0"/>
              <a:t>Once daily</a:t>
            </a:r>
          </a:p>
          <a:p>
            <a:pPr>
              <a:lnSpc>
                <a:spcPct val="200000"/>
              </a:lnSpc>
            </a:pPr>
            <a:r>
              <a:rPr lang="en-US" sz="1100" dirty="0" smtClean="0"/>
              <a:t>Thrice daily</a:t>
            </a:r>
          </a:p>
          <a:p>
            <a:pPr>
              <a:lnSpc>
                <a:spcPct val="200000"/>
              </a:lnSpc>
            </a:pPr>
            <a:r>
              <a:rPr lang="en-US" sz="1100" dirty="0" smtClean="0"/>
              <a:t>Once</a:t>
            </a:r>
          </a:p>
          <a:p>
            <a:pPr>
              <a:lnSpc>
                <a:spcPct val="200000"/>
              </a:lnSpc>
            </a:pPr>
            <a:r>
              <a:rPr lang="en-US" sz="1100" dirty="0" smtClean="0"/>
              <a:t>Once Daily</a:t>
            </a:r>
          </a:p>
          <a:p>
            <a:pPr>
              <a:lnSpc>
                <a:spcPct val="200000"/>
              </a:lnSpc>
            </a:pPr>
            <a:r>
              <a:rPr lang="en-US" sz="1100" dirty="0" smtClean="0"/>
              <a:t>Once</a:t>
            </a:r>
            <a:endParaRPr lang="en-US" sz="1100" dirty="0" smtClean="0"/>
          </a:p>
        </p:txBody>
      </p:sp>
      <p:sp>
        <p:nvSpPr>
          <p:cNvPr id="66" name="TextBox 65"/>
          <p:cNvSpPr txBox="1"/>
          <p:nvPr/>
        </p:nvSpPr>
        <p:spPr>
          <a:xfrm>
            <a:off x="6253560" y="2120049"/>
            <a:ext cx="1037972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Route</a:t>
            </a:r>
          </a:p>
          <a:p>
            <a:pPr>
              <a:lnSpc>
                <a:spcPct val="200000"/>
              </a:lnSpc>
            </a:pPr>
            <a:r>
              <a:rPr lang="en-US" sz="1100" dirty="0" smtClean="0"/>
              <a:t>Oral</a:t>
            </a:r>
          </a:p>
          <a:p>
            <a:pPr>
              <a:lnSpc>
                <a:spcPct val="200000"/>
              </a:lnSpc>
            </a:pPr>
            <a:r>
              <a:rPr lang="en-US" sz="1100" dirty="0" smtClean="0"/>
              <a:t>Oral</a:t>
            </a:r>
          </a:p>
          <a:p>
            <a:pPr>
              <a:lnSpc>
                <a:spcPct val="200000"/>
              </a:lnSpc>
            </a:pPr>
            <a:r>
              <a:rPr lang="en-US" sz="1100" dirty="0" smtClean="0"/>
              <a:t>Oral</a:t>
            </a:r>
          </a:p>
          <a:p>
            <a:pPr>
              <a:lnSpc>
                <a:spcPct val="200000"/>
              </a:lnSpc>
            </a:pPr>
            <a:r>
              <a:rPr lang="en-US" sz="1100" dirty="0" smtClean="0"/>
              <a:t>Injection</a:t>
            </a:r>
          </a:p>
          <a:p>
            <a:pPr>
              <a:lnSpc>
                <a:spcPct val="200000"/>
              </a:lnSpc>
            </a:pPr>
            <a:r>
              <a:rPr lang="en-US" sz="1100" dirty="0" smtClean="0"/>
              <a:t>Oral</a:t>
            </a:r>
          </a:p>
          <a:p>
            <a:pPr>
              <a:lnSpc>
                <a:spcPct val="200000"/>
              </a:lnSpc>
            </a:pPr>
            <a:r>
              <a:rPr lang="en-US" sz="1100" dirty="0" smtClean="0"/>
              <a:t>Injection</a:t>
            </a:r>
            <a:endParaRPr lang="en-US" sz="1100" dirty="0" smtClean="0"/>
          </a:p>
        </p:txBody>
      </p:sp>
      <p:sp>
        <p:nvSpPr>
          <p:cNvPr id="76" name="TextBox 75"/>
          <p:cNvSpPr txBox="1"/>
          <p:nvPr/>
        </p:nvSpPr>
        <p:spPr>
          <a:xfrm>
            <a:off x="5016574" y="2120049"/>
            <a:ext cx="1037972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Prescriber</a:t>
            </a:r>
            <a:endParaRPr lang="en-US" sz="12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200000"/>
              </a:lnSpc>
            </a:pPr>
            <a:r>
              <a:rPr lang="en-US" sz="1100" dirty="0" err="1" smtClean="0"/>
              <a:t>Dr</a:t>
            </a:r>
            <a:r>
              <a:rPr lang="en-US" sz="1100" dirty="0" smtClean="0"/>
              <a:t> </a:t>
            </a:r>
            <a:r>
              <a:rPr lang="en-US" sz="1100" dirty="0" err="1" smtClean="0"/>
              <a:t>Sunita</a:t>
            </a:r>
            <a:endParaRPr lang="en-US" sz="1100" dirty="0" smtClean="0"/>
          </a:p>
          <a:p>
            <a:pPr>
              <a:lnSpc>
                <a:spcPct val="200000"/>
              </a:lnSpc>
            </a:pPr>
            <a:r>
              <a:rPr lang="en-US" sz="1100" dirty="0" err="1" smtClean="0"/>
              <a:t>Dr</a:t>
            </a:r>
            <a:r>
              <a:rPr lang="en-US" sz="1100" dirty="0" smtClean="0"/>
              <a:t> </a:t>
            </a:r>
            <a:r>
              <a:rPr lang="en-US" sz="1100" dirty="0" err="1" smtClean="0"/>
              <a:t>Sunita</a:t>
            </a:r>
            <a:endParaRPr lang="en-US" sz="1100" dirty="0" smtClean="0"/>
          </a:p>
          <a:p>
            <a:pPr>
              <a:lnSpc>
                <a:spcPct val="200000"/>
              </a:lnSpc>
            </a:pPr>
            <a:r>
              <a:rPr lang="en-US" sz="1100" dirty="0" err="1"/>
              <a:t>Dr</a:t>
            </a:r>
            <a:r>
              <a:rPr lang="en-US" sz="1100" dirty="0"/>
              <a:t> </a:t>
            </a:r>
            <a:r>
              <a:rPr lang="en-US" sz="1100" dirty="0" err="1"/>
              <a:t>Sunita</a:t>
            </a:r>
            <a:endParaRPr lang="en-US" sz="1100" dirty="0"/>
          </a:p>
          <a:p>
            <a:pPr>
              <a:lnSpc>
                <a:spcPct val="200000"/>
              </a:lnSpc>
            </a:pPr>
            <a:r>
              <a:rPr lang="en-US" sz="1100" dirty="0" err="1"/>
              <a:t>Dr</a:t>
            </a:r>
            <a:r>
              <a:rPr lang="en-US" sz="1100" dirty="0"/>
              <a:t> </a:t>
            </a:r>
            <a:r>
              <a:rPr lang="en-US" sz="1100" dirty="0" err="1"/>
              <a:t>Sunita</a:t>
            </a:r>
            <a:endParaRPr lang="en-US" sz="1100" dirty="0"/>
          </a:p>
          <a:p>
            <a:pPr>
              <a:lnSpc>
                <a:spcPct val="200000"/>
              </a:lnSpc>
            </a:pPr>
            <a:r>
              <a:rPr lang="en-US" sz="1100" dirty="0" err="1"/>
              <a:t>Dr</a:t>
            </a:r>
            <a:r>
              <a:rPr lang="en-US" sz="1100" dirty="0"/>
              <a:t> </a:t>
            </a:r>
            <a:r>
              <a:rPr lang="en-US" sz="1100" dirty="0" err="1"/>
              <a:t>Sunita</a:t>
            </a:r>
            <a:endParaRPr lang="en-US" sz="1100" dirty="0"/>
          </a:p>
          <a:p>
            <a:pPr>
              <a:lnSpc>
                <a:spcPct val="200000"/>
              </a:lnSpc>
            </a:pPr>
            <a:r>
              <a:rPr lang="en-US" sz="1100" dirty="0" err="1"/>
              <a:t>Dr</a:t>
            </a:r>
            <a:r>
              <a:rPr lang="en-US" sz="1100" dirty="0"/>
              <a:t> </a:t>
            </a:r>
            <a:r>
              <a:rPr lang="en-US" sz="1100" dirty="0" err="1" smtClean="0"/>
              <a:t>Sunita</a:t>
            </a:r>
            <a:endParaRPr lang="en-US" sz="1100" dirty="0"/>
          </a:p>
        </p:txBody>
      </p:sp>
      <p:sp>
        <p:nvSpPr>
          <p:cNvPr id="77" name="TextBox 76"/>
          <p:cNvSpPr txBox="1"/>
          <p:nvPr/>
        </p:nvSpPr>
        <p:spPr>
          <a:xfrm>
            <a:off x="1150172" y="1849527"/>
            <a:ext cx="10379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Sort by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8" name="Rounded Rectangle 77"/>
          <p:cNvSpPr/>
          <p:nvPr/>
        </p:nvSpPr>
        <p:spPr>
          <a:xfrm>
            <a:off x="1765049" y="1888629"/>
            <a:ext cx="937958" cy="222508"/>
          </a:xfrm>
          <a:prstGeom prst="roundRect">
            <a:avLst>
              <a:gd name="adj" fmla="val 5690"/>
            </a:avLst>
          </a:prstGeom>
          <a:ln w="3175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Drug Name</a:t>
            </a:r>
            <a:endParaRPr lang="en-US" sz="1050" dirty="0"/>
          </a:p>
        </p:txBody>
      </p:sp>
      <p:sp>
        <p:nvSpPr>
          <p:cNvPr id="79" name="Rounded Rectangle 78"/>
          <p:cNvSpPr/>
          <p:nvPr/>
        </p:nvSpPr>
        <p:spPr>
          <a:xfrm>
            <a:off x="2778228" y="1888629"/>
            <a:ext cx="806488" cy="222508"/>
          </a:xfrm>
          <a:prstGeom prst="roundRect">
            <a:avLst>
              <a:gd name="adj" fmla="val 5690"/>
            </a:avLst>
          </a:prstGeom>
          <a:solidFill>
            <a:schemeClr val="bg1">
              <a:lumMod val="95000"/>
            </a:schemeClr>
          </a:solidFill>
          <a:ln w="3175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bg1">
                    <a:lumMod val="50000"/>
                  </a:schemeClr>
                </a:solidFill>
              </a:rPr>
              <a:t>Prescriber</a:t>
            </a:r>
            <a:endParaRPr lang="en-US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0" name="Rounded Rectangle 79"/>
          <p:cNvSpPr/>
          <p:nvPr/>
        </p:nvSpPr>
        <p:spPr>
          <a:xfrm>
            <a:off x="3659937" y="1888629"/>
            <a:ext cx="621974" cy="208799"/>
          </a:xfrm>
          <a:prstGeom prst="roundRect">
            <a:avLst>
              <a:gd name="adj" fmla="val 5690"/>
            </a:avLst>
          </a:prstGeom>
          <a:solidFill>
            <a:schemeClr val="bg1">
              <a:lumMod val="95000"/>
            </a:schemeClr>
          </a:solidFill>
          <a:ln w="3175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bg1">
                    <a:lumMod val="50000"/>
                  </a:schemeClr>
                </a:solidFill>
              </a:rPr>
              <a:t>Route</a:t>
            </a:r>
            <a:endParaRPr lang="en-US" sz="105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656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3793" y="3113380"/>
            <a:ext cx="279699" cy="7853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763793" y="2252769"/>
            <a:ext cx="279699" cy="7853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63793" y="3973992"/>
            <a:ext cx="279699" cy="7853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 rot="16200000">
            <a:off x="510991" y="1644961"/>
            <a:ext cx="785308" cy="2796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History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18040" y="151780"/>
            <a:ext cx="10749366" cy="88613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Wireframes – </a:t>
            </a:r>
            <a:r>
              <a:rPr lang="en-US" sz="3200" dirty="0" smtClean="0"/>
              <a:t>Lab History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1226372" y="1392157"/>
            <a:ext cx="6379284" cy="3661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332699" y="1532389"/>
            <a:ext cx="1153198" cy="2259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Patient History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562447" y="1532389"/>
            <a:ext cx="1137683" cy="2259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Family History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776680" y="1532389"/>
            <a:ext cx="1034984" cy="2259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Social History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888214" y="1532389"/>
            <a:ext cx="879124" cy="2259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Medication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843888" y="1532389"/>
            <a:ext cx="928658" cy="2259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Lab History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767338" y="1888629"/>
            <a:ext cx="1836980" cy="208799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6242" y="1879543"/>
            <a:ext cx="258077" cy="258077"/>
          </a:xfrm>
          <a:prstGeom prst="rect">
            <a:avLst/>
          </a:prstGeom>
        </p:spPr>
      </p:pic>
      <p:sp>
        <p:nvSpPr>
          <p:cNvPr id="49" name="Rectangle 48"/>
          <p:cNvSpPr/>
          <p:nvPr/>
        </p:nvSpPr>
        <p:spPr>
          <a:xfrm>
            <a:off x="1226372" y="2249477"/>
            <a:ext cx="6379284" cy="25669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1286001" y="2120049"/>
            <a:ext cx="1452667" cy="24402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Lab Order Name</a:t>
            </a:r>
            <a:endParaRPr lang="en-US" sz="12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200000"/>
              </a:lnSpc>
            </a:pPr>
            <a:r>
              <a:rPr lang="en-US" sz="1100" dirty="0" smtClean="0"/>
              <a:t>Urine Analysis</a:t>
            </a:r>
          </a:p>
          <a:p>
            <a:pPr>
              <a:lnSpc>
                <a:spcPct val="200000"/>
              </a:lnSpc>
            </a:pPr>
            <a:r>
              <a:rPr lang="en-US" sz="1100" dirty="0"/>
              <a:t>Urine </a:t>
            </a:r>
            <a:r>
              <a:rPr lang="en-US" sz="1100" dirty="0" smtClean="0"/>
              <a:t>Analysis</a:t>
            </a:r>
            <a:r>
              <a:rPr lang="en-US" sz="1100" dirty="0"/>
              <a:t> Urine </a:t>
            </a:r>
            <a:r>
              <a:rPr lang="en-US" sz="1100" dirty="0" smtClean="0"/>
              <a:t>Analysis</a:t>
            </a:r>
          </a:p>
          <a:p>
            <a:pPr>
              <a:lnSpc>
                <a:spcPct val="200000"/>
              </a:lnSpc>
            </a:pPr>
            <a:r>
              <a:rPr lang="en-US" sz="1100" dirty="0"/>
              <a:t>Urine </a:t>
            </a:r>
            <a:r>
              <a:rPr lang="en-US" sz="1100" dirty="0" smtClean="0"/>
              <a:t>Analysis</a:t>
            </a:r>
          </a:p>
          <a:p>
            <a:pPr>
              <a:lnSpc>
                <a:spcPct val="200000"/>
              </a:lnSpc>
            </a:pPr>
            <a:r>
              <a:rPr lang="en-US" sz="1100" dirty="0"/>
              <a:t>Urine </a:t>
            </a:r>
            <a:r>
              <a:rPr lang="en-US" sz="1100" dirty="0" smtClean="0"/>
              <a:t>Analysis</a:t>
            </a:r>
          </a:p>
          <a:p>
            <a:pPr>
              <a:lnSpc>
                <a:spcPct val="200000"/>
              </a:lnSpc>
            </a:pPr>
            <a:r>
              <a:rPr lang="en-US" sz="1100" dirty="0"/>
              <a:t>Urine Analysis</a:t>
            </a:r>
            <a:endParaRPr lang="en-US" sz="1100" dirty="0" smtClean="0"/>
          </a:p>
        </p:txBody>
      </p:sp>
      <p:sp>
        <p:nvSpPr>
          <p:cNvPr id="51" name="TextBox 50"/>
          <p:cNvSpPr txBox="1"/>
          <p:nvPr/>
        </p:nvSpPr>
        <p:spPr>
          <a:xfrm>
            <a:off x="2832229" y="2120049"/>
            <a:ext cx="124863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Order Number</a:t>
            </a:r>
            <a:endParaRPr lang="en-US" sz="12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200000"/>
              </a:lnSpc>
            </a:pPr>
            <a:r>
              <a:rPr lang="en-US" sz="1100" dirty="0" smtClean="0"/>
              <a:t>LAB-N-1234</a:t>
            </a:r>
          </a:p>
          <a:p>
            <a:pPr>
              <a:lnSpc>
                <a:spcPct val="200000"/>
              </a:lnSpc>
            </a:pPr>
            <a:r>
              <a:rPr lang="en-US" sz="1100" dirty="0" smtClean="0"/>
              <a:t>LAB-N-1234</a:t>
            </a:r>
          </a:p>
          <a:p>
            <a:pPr>
              <a:lnSpc>
                <a:spcPct val="200000"/>
              </a:lnSpc>
            </a:pPr>
            <a:r>
              <a:rPr lang="en-US" sz="1100" dirty="0" smtClean="0"/>
              <a:t>LAB-N-1234</a:t>
            </a:r>
          </a:p>
          <a:p>
            <a:pPr>
              <a:lnSpc>
                <a:spcPct val="200000"/>
              </a:lnSpc>
            </a:pPr>
            <a:r>
              <a:rPr lang="en-US" sz="1100" dirty="0"/>
              <a:t>LAB-N-1234</a:t>
            </a:r>
          </a:p>
          <a:p>
            <a:pPr>
              <a:lnSpc>
                <a:spcPct val="200000"/>
              </a:lnSpc>
            </a:pPr>
            <a:r>
              <a:rPr lang="en-US" sz="1100" dirty="0"/>
              <a:t>LAB-N-1234</a:t>
            </a:r>
          </a:p>
          <a:p>
            <a:pPr>
              <a:lnSpc>
                <a:spcPct val="200000"/>
              </a:lnSpc>
            </a:pPr>
            <a:r>
              <a:rPr lang="en-US" sz="1100" dirty="0"/>
              <a:t>LAB-N-1234</a:t>
            </a:r>
          </a:p>
          <a:p>
            <a:pPr>
              <a:lnSpc>
                <a:spcPct val="200000"/>
              </a:lnSpc>
            </a:pPr>
            <a:endParaRPr lang="en-US" sz="1100" dirty="0"/>
          </a:p>
        </p:txBody>
      </p:sp>
      <p:sp>
        <p:nvSpPr>
          <p:cNvPr id="65" name="TextBox 64"/>
          <p:cNvSpPr txBox="1"/>
          <p:nvPr/>
        </p:nvSpPr>
        <p:spPr>
          <a:xfrm>
            <a:off x="4335087" y="2120049"/>
            <a:ext cx="1037972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Status</a:t>
            </a:r>
            <a:endParaRPr lang="en-US" sz="12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200000"/>
              </a:lnSpc>
            </a:pPr>
            <a:r>
              <a:rPr lang="en-US" sz="1100" dirty="0" smtClean="0"/>
              <a:t>Pending</a:t>
            </a:r>
          </a:p>
          <a:p>
            <a:pPr>
              <a:lnSpc>
                <a:spcPct val="200000"/>
              </a:lnSpc>
            </a:pPr>
            <a:r>
              <a:rPr lang="en-US" sz="1100" dirty="0" smtClean="0"/>
              <a:t>Completed</a:t>
            </a:r>
          </a:p>
          <a:p>
            <a:pPr>
              <a:lnSpc>
                <a:spcPct val="200000"/>
              </a:lnSpc>
            </a:pPr>
            <a:r>
              <a:rPr lang="en-US" sz="1100" dirty="0" smtClean="0"/>
              <a:t>Competed</a:t>
            </a:r>
          </a:p>
          <a:p>
            <a:pPr>
              <a:lnSpc>
                <a:spcPct val="200000"/>
              </a:lnSpc>
            </a:pPr>
            <a:r>
              <a:rPr lang="en-US" sz="1100" dirty="0" smtClean="0"/>
              <a:t>Completed</a:t>
            </a:r>
          </a:p>
          <a:p>
            <a:pPr>
              <a:lnSpc>
                <a:spcPct val="200000"/>
              </a:lnSpc>
            </a:pPr>
            <a:r>
              <a:rPr lang="en-US" sz="1100" dirty="0" smtClean="0"/>
              <a:t>Pending</a:t>
            </a:r>
          </a:p>
          <a:p>
            <a:pPr>
              <a:lnSpc>
                <a:spcPct val="200000"/>
              </a:lnSpc>
            </a:pPr>
            <a:r>
              <a:rPr lang="en-US" sz="1100" dirty="0" smtClean="0"/>
              <a:t>Completed</a:t>
            </a:r>
            <a:endParaRPr lang="en-US" sz="1100" dirty="0" smtClean="0"/>
          </a:p>
        </p:txBody>
      </p:sp>
      <p:sp>
        <p:nvSpPr>
          <p:cNvPr id="66" name="TextBox 65"/>
          <p:cNvSpPr txBox="1"/>
          <p:nvPr/>
        </p:nvSpPr>
        <p:spPr>
          <a:xfrm>
            <a:off x="6659908" y="2120049"/>
            <a:ext cx="1037972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Date</a:t>
            </a:r>
            <a:endParaRPr lang="en-US" sz="12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200000"/>
              </a:lnSpc>
            </a:pPr>
            <a:r>
              <a:rPr lang="en-US" sz="1100" dirty="0" smtClean="0"/>
              <a:t>Oral</a:t>
            </a:r>
          </a:p>
          <a:p>
            <a:pPr>
              <a:lnSpc>
                <a:spcPct val="200000"/>
              </a:lnSpc>
            </a:pPr>
            <a:r>
              <a:rPr lang="en-US" sz="1100" dirty="0" smtClean="0"/>
              <a:t>Oral</a:t>
            </a:r>
          </a:p>
          <a:p>
            <a:pPr>
              <a:lnSpc>
                <a:spcPct val="200000"/>
              </a:lnSpc>
            </a:pPr>
            <a:r>
              <a:rPr lang="en-US" sz="1100" dirty="0" smtClean="0"/>
              <a:t>Oral</a:t>
            </a:r>
          </a:p>
          <a:p>
            <a:pPr>
              <a:lnSpc>
                <a:spcPct val="200000"/>
              </a:lnSpc>
            </a:pPr>
            <a:r>
              <a:rPr lang="en-US" sz="1100" dirty="0" smtClean="0"/>
              <a:t>Injection</a:t>
            </a:r>
          </a:p>
          <a:p>
            <a:pPr>
              <a:lnSpc>
                <a:spcPct val="200000"/>
              </a:lnSpc>
            </a:pPr>
            <a:r>
              <a:rPr lang="en-US" sz="1100" dirty="0" smtClean="0"/>
              <a:t>Oral</a:t>
            </a:r>
          </a:p>
          <a:p>
            <a:pPr>
              <a:lnSpc>
                <a:spcPct val="200000"/>
              </a:lnSpc>
            </a:pPr>
            <a:r>
              <a:rPr lang="en-US" sz="1100" dirty="0" smtClean="0"/>
              <a:t>Injection</a:t>
            </a:r>
            <a:endParaRPr lang="en-US" sz="1100" dirty="0" smtClean="0"/>
          </a:p>
        </p:txBody>
      </p:sp>
      <p:sp>
        <p:nvSpPr>
          <p:cNvPr id="76" name="TextBox 75"/>
          <p:cNvSpPr txBox="1"/>
          <p:nvPr/>
        </p:nvSpPr>
        <p:spPr>
          <a:xfrm>
            <a:off x="5550818" y="2120049"/>
            <a:ext cx="1037972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Prescriber</a:t>
            </a:r>
            <a:endParaRPr lang="en-US" sz="12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200000"/>
              </a:lnSpc>
            </a:pPr>
            <a:r>
              <a:rPr lang="en-US" sz="1100" dirty="0" err="1" smtClean="0"/>
              <a:t>Dr</a:t>
            </a:r>
            <a:r>
              <a:rPr lang="en-US" sz="1100" dirty="0" smtClean="0"/>
              <a:t> </a:t>
            </a:r>
            <a:r>
              <a:rPr lang="en-US" sz="1100" dirty="0" err="1" smtClean="0"/>
              <a:t>Sunita</a:t>
            </a:r>
            <a:endParaRPr lang="en-US" sz="1100" dirty="0" smtClean="0"/>
          </a:p>
          <a:p>
            <a:pPr>
              <a:lnSpc>
                <a:spcPct val="200000"/>
              </a:lnSpc>
            </a:pPr>
            <a:r>
              <a:rPr lang="en-US" sz="1100" dirty="0" err="1" smtClean="0"/>
              <a:t>Dr</a:t>
            </a:r>
            <a:r>
              <a:rPr lang="en-US" sz="1100" dirty="0" smtClean="0"/>
              <a:t> </a:t>
            </a:r>
            <a:r>
              <a:rPr lang="en-US" sz="1100" dirty="0" err="1" smtClean="0"/>
              <a:t>Sunita</a:t>
            </a:r>
            <a:endParaRPr lang="en-US" sz="1100" dirty="0" smtClean="0"/>
          </a:p>
          <a:p>
            <a:pPr>
              <a:lnSpc>
                <a:spcPct val="200000"/>
              </a:lnSpc>
            </a:pPr>
            <a:r>
              <a:rPr lang="en-US" sz="1100" dirty="0" err="1"/>
              <a:t>Dr</a:t>
            </a:r>
            <a:r>
              <a:rPr lang="en-US" sz="1100" dirty="0"/>
              <a:t> </a:t>
            </a:r>
            <a:r>
              <a:rPr lang="en-US" sz="1100" dirty="0" err="1"/>
              <a:t>Sunita</a:t>
            </a:r>
            <a:endParaRPr lang="en-US" sz="1100" dirty="0"/>
          </a:p>
          <a:p>
            <a:pPr>
              <a:lnSpc>
                <a:spcPct val="200000"/>
              </a:lnSpc>
            </a:pPr>
            <a:r>
              <a:rPr lang="en-US" sz="1100" dirty="0" err="1"/>
              <a:t>Dr</a:t>
            </a:r>
            <a:r>
              <a:rPr lang="en-US" sz="1100" dirty="0"/>
              <a:t> </a:t>
            </a:r>
            <a:r>
              <a:rPr lang="en-US" sz="1100" dirty="0" err="1"/>
              <a:t>Sunita</a:t>
            </a:r>
            <a:endParaRPr lang="en-US" sz="1100" dirty="0"/>
          </a:p>
          <a:p>
            <a:pPr>
              <a:lnSpc>
                <a:spcPct val="200000"/>
              </a:lnSpc>
            </a:pPr>
            <a:r>
              <a:rPr lang="en-US" sz="1100" dirty="0" err="1"/>
              <a:t>Dr</a:t>
            </a:r>
            <a:r>
              <a:rPr lang="en-US" sz="1100" dirty="0"/>
              <a:t> </a:t>
            </a:r>
            <a:r>
              <a:rPr lang="en-US" sz="1100" dirty="0" err="1"/>
              <a:t>Sunita</a:t>
            </a:r>
            <a:endParaRPr lang="en-US" sz="1100" dirty="0"/>
          </a:p>
          <a:p>
            <a:pPr>
              <a:lnSpc>
                <a:spcPct val="200000"/>
              </a:lnSpc>
            </a:pPr>
            <a:r>
              <a:rPr lang="en-US" sz="1100" dirty="0" err="1"/>
              <a:t>Dr</a:t>
            </a:r>
            <a:r>
              <a:rPr lang="en-US" sz="1100" dirty="0"/>
              <a:t> </a:t>
            </a:r>
            <a:r>
              <a:rPr lang="en-US" sz="1100" dirty="0" err="1" smtClean="0"/>
              <a:t>Sunita</a:t>
            </a:r>
            <a:endParaRPr lang="en-US" sz="1100" dirty="0"/>
          </a:p>
        </p:txBody>
      </p:sp>
      <p:sp>
        <p:nvSpPr>
          <p:cNvPr id="77" name="TextBox 76"/>
          <p:cNvSpPr txBox="1"/>
          <p:nvPr/>
        </p:nvSpPr>
        <p:spPr>
          <a:xfrm>
            <a:off x="1150172" y="1849527"/>
            <a:ext cx="10379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Show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8" name="Rounded Rectangle 77"/>
          <p:cNvSpPr/>
          <p:nvPr/>
        </p:nvSpPr>
        <p:spPr>
          <a:xfrm>
            <a:off x="1681337" y="1888629"/>
            <a:ext cx="937958" cy="222508"/>
          </a:xfrm>
          <a:prstGeom prst="roundRect">
            <a:avLst>
              <a:gd name="adj" fmla="val 5690"/>
            </a:avLst>
          </a:prstGeom>
          <a:solidFill>
            <a:schemeClr val="bg1">
              <a:lumMod val="95000"/>
            </a:schemeClr>
          </a:solidFill>
          <a:ln w="3175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Completed</a:t>
            </a:r>
            <a:endParaRPr lang="en-US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9" name="Rounded Rectangle 78"/>
          <p:cNvSpPr/>
          <p:nvPr/>
        </p:nvSpPr>
        <p:spPr>
          <a:xfrm>
            <a:off x="2706978" y="1888629"/>
            <a:ext cx="701612" cy="208799"/>
          </a:xfrm>
          <a:prstGeom prst="roundRect">
            <a:avLst>
              <a:gd name="adj" fmla="val 5690"/>
            </a:avLst>
          </a:prstGeom>
          <a:solidFill>
            <a:schemeClr val="bg1">
              <a:lumMod val="95000"/>
            </a:schemeClr>
          </a:solidFill>
          <a:ln w="3175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bg1">
                    <a:lumMod val="50000"/>
                  </a:schemeClr>
                </a:solidFill>
              </a:rPr>
              <a:t>Pending</a:t>
            </a:r>
            <a:endParaRPr lang="en-US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0" name="Rounded Rectangle 79"/>
          <p:cNvSpPr/>
          <p:nvPr/>
        </p:nvSpPr>
        <p:spPr>
          <a:xfrm>
            <a:off x="3521997" y="1888629"/>
            <a:ext cx="460121" cy="208799"/>
          </a:xfrm>
          <a:prstGeom prst="roundRect">
            <a:avLst>
              <a:gd name="adj" fmla="val 5690"/>
            </a:avLst>
          </a:prstGeom>
          <a:ln w="3175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All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651284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Tab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01396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Design Goal </a:t>
            </a:r>
            <a:r>
              <a:rPr lang="en-US" dirty="0"/>
              <a:t>– Reduce the number of steps &amp; </a:t>
            </a:r>
            <a:r>
              <a:rPr lang="en-US" dirty="0" smtClean="0"/>
              <a:t>taps </a:t>
            </a:r>
            <a:r>
              <a:rPr lang="en-US" dirty="0"/>
              <a:t>to create a simple treatment </a:t>
            </a:r>
          </a:p>
          <a:p>
            <a:r>
              <a:rPr lang="en-US" b="1" dirty="0"/>
              <a:t>Final Outcome </a:t>
            </a:r>
            <a:r>
              <a:rPr lang="en-US" dirty="0"/>
              <a:t>- Doctor creates a list of treatments for the patient</a:t>
            </a:r>
          </a:p>
          <a:p>
            <a:r>
              <a:rPr lang="en-US" b="1" dirty="0" smtClean="0"/>
              <a:t>Types of Treatments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Drug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Drug Panel (quick list)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Past medications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Instructions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79117" y="1622224"/>
            <a:ext cx="4193759" cy="247324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8680" y="4325943"/>
            <a:ext cx="4944985" cy="2168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2292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Examination tab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5013960" cy="5032375"/>
          </a:xfrm>
        </p:spPr>
        <p:txBody>
          <a:bodyPr>
            <a:normAutofit/>
          </a:bodyPr>
          <a:lstStyle/>
          <a:p>
            <a:r>
              <a:rPr lang="en-US" b="1" dirty="0"/>
              <a:t>Design Goal </a:t>
            </a:r>
            <a:r>
              <a:rPr lang="en-US" dirty="0"/>
              <a:t>– </a:t>
            </a:r>
            <a:r>
              <a:rPr lang="en-US" dirty="0" smtClean="0"/>
              <a:t>Fast data capture for completing patient examination</a:t>
            </a:r>
            <a:endParaRPr lang="en-US" dirty="0"/>
          </a:p>
          <a:p>
            <a:r>
              <a:rPr lang="en-US" b="1" dirty="0"/>
              <a:t>Final Outcome </a:t>
            </a:r>
            <a:r>
              <a:rPr lang="en-US" dirty="0" smtClean="0"/>
              <a:t>– Nurse captures the important symptoms &amp; vitals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5366" y="1825624"/>
            <a:ext cx="5061437" cy="3200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255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3793" y="3113380"/>
            <a:ext cx="279699" cy="7853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763793" y="1288822"/>
            <a:ext cx="279699" cy="7853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63793" y="3973992"/>
            <a:ext cx="279699" cy="7853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 rot="16200000">
            <a:off x="459325" y="2453907"/>
            <a:ext cx="888642" cy="27969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Examination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18040" y="151780"/>
            <a:ext cx="10749366" cy="88613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Wireframes – </a:t>
            </a:r>
            <a:r>
              <a:rPr lang="en-US" sz="3200" dirty="0" smtClean="0"/>
              <a:t>Examination tab</a:t>
            </a:r>
            <a:endParaRPr lang="en-US" sz="3200" dirty="0"/>
          </a:p>
        </p:txBody>
      </p:sp>
      <p:sp>
        <p:nvSpPr>
          <p:cNvPr id="54" name="Rectangle 53"/>
          <p:cNvSpPr/>
          <p:nvPr/>
        </p:nvSpPr>
        <p:spPr>
          <a:xfrm>
            <a:off x="1226372" y="1288822"/>
            <a:ext cx="6379284" cy="4518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>
            <a:off x="6709349" y="1374882"/>
            <a:ext cx="792155" cy="279699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Refer</a:t>
            </a:r>
            <a:endParaRPr lang="en-US" sz="1050" dirty="0"/>
          </a:p>
        </p:txBody>
      </p:sp>
      <p:sp>
        <p:nvSpPr>
          <p:cNvPr id="58" name="TextBox 57"/>
          <p:cNvSpPr txBox="1"/>
          <p:nvPr/>
        </p:nvSpPr>
        <p:spPr>
          <a:xfrm>
            <a:off x="1226372" y="1338180"/>
            <a:ext cx="14737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Examination </a:t>
            </a:r>
            <a:endParaRPr lang="en-US" sz="1600" dirty="0"/>
          </a:p>
        </p:txBody>
      </p:sp>
      <p:sp>
        <p:nvSpPr>
          <p:cNvPr id="59" name="TextBox 58"/>
          <p:cNvSpPr txBox="1"/>
          <p:nvPr/>
        </p:nvSpPr>
        <p:spPr>
          <a:xfrm>
            <a:off x="1143377" y="1860740"/>
            <a:ext cx="14335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Select Body Parts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1226372" y="2149434"/>
            <a:ext cx="2628658" cy="228769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1232948" y="2127363"/>
            <a:ext cx="13744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Segoe UI Semibold" panose="020B0702040204020203" pitchFamily="34" charset="0"/>
              </a:rPr>
              <a:t>Heart</a:t>
            </a:r>
            <a:endParaRPr lang="en-US" dirty="0">
              <a:latin typeface="Segoe UI Semibold" panose="020B0702040204020203" pitchFamily="34" charset="0"/>
            </a:endParaRPr>
          </a:p>
        </p:txBody>
      </p:sp>
      <p:sp>
        <p:nvSpPr>
          <p:cNvPr id="64" name="Isosceles Triangle 63"/>
          <p:cNvSpPr/>
          <p:nvPr/>
        </p:nvSpPr>
        <p:spPr>
          <a:xfrm rot="10800000">
            <a:off x="3650276" y="2229212"/>
            <a:ext cx="134069" cy="65858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>
            <a:off x="1143376" y="2484140"/>
            <a:ext cx="27116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Search Symptoms &amp; Vitals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1226372" y="2772834"/>
            <a:ext cx="2628658" cy="228769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2" name="Picture 71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5126" y="2769685"/>
            <a:ext cx="258077" cy="258077"/>
          </a:xfrm>
          <a:prstGeom prst="rect">
            <a:avLst/>
          </a:prstGeom>
        </p:spPr>
      </p:pic>
      <p:sp>
        <p:nvSpPr>
          <p:cNvPr id="73" name="Rectangle 72"/>
          <p:cNvSpPr/>
          <p:nvPr/>
        </p:nvSpPr>
        <p:spPr>
          <a:xfrm>
            <a:off x="1226372" y="3001604"/>
            <a:ext cx="2628658" cy="175769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Box 73"/>
          <p:cNvSpPr txBox="1"/>
          <p:nvPr/>
        </p:nvSpPr>
        <p:spPr>
          <a:xfrm>
            <a:off x="1221118" y="2996683"/>
            <a:ext cx="271165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</a:rPr>
              <a:t>Abnormal 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</a:rPr>
              <a:t>t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</a:rPr>
              <a:t>hyroid gland</a:t>
            </a:r>
          </a:p>
          <a:p>
            <a:pPr>
              <a:lnSpc>
                <a:spcPct val="150000"/>
              </a:lnSpc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</a:rPr>
              <a:t>Shortness of 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</a:rPr>
              <a:t>breath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Segoe UI Semibold" panose="020B0702040204020203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</a:rPr>
              <a:t>A 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</a:rPr>
              <a:t>faster 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</a:rPr>
              <a:t>heartbeat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Segoe UI Semibold" panose="020B0702040204020203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</a:rPr>
              <a:t>Weakness or 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</a:rPr>
              <a:t>dizziness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Segoe UI Semibold" panose="020B0702040204020203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</a:rPr>
              <a:t>Nausea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Segoe UI Semibold" panose="020B0702040204020203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</a:rPr>
              <a:t>Sweating</a:t>
            </a:r>
            <a:endParaRPr lang="en-US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Segoe UI Semibold" panose="020B0702040204020203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</a:rPr>
              <a:t> 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Segoe UI Semibold" panose="020B0702040204020203" pitchFamily="34" charset="0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3636173" y="3122013"/>
            <a:ext cx="141514" cy="12942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3636173" y="3385301"/>
            <a:ext cx="141514" cy="12942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3636173" y="3682217"/>
            <a:ext cx="141514" cy="129428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3636173" y="3945505"/>
            <a:ext cx="141514" cy="129428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3636173" y="4235998"/>
            <a:ext cx="141514" cy="129428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3636173" y="4523036"/>
            <a:ext cx="141514" cy="129428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7" name="Picture 86"/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4238" y="3093378"/>
            <a:ext cx="193896" cy="193896"/>
          </a:xfrm>
          <a:prstGeom prst="rect">
            <a:avLst/>
          </a:prstGeom>
        </p:spPr>
      </p:pic>
      <p:pic>
        <p:nvPicPr>
          <p:cNvPr id="88" name="Picture 87"/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4238" y="3360346"/>
            <a:ext cx="193896" cy="193896"/>
          </a:xfrm>
          <a:prstGeom prst="rect">
            <a:avLst/>
          </a:prstGeom>
        </p:spPr>
      </p:pic>
      <p:sp>
        <p:nvSpPr>
          <p:cNvPr id="89" name="TextBox 88"/>
          <p:cNvSpPr txBox="1"/>
          <p:nvPr/>
        </p:nvSpPr>
        <p:spPr>
          <a:xfrm>
            <a:off x="4919730" y="1860740"/>
            <a:ext cx="26859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Selected Symptoms &amp; Vitals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4917177" y="2086006"/>
            <a:ext cx="27116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</a:rPr>
              <a:t>Abnormal 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</a:rPr>
              <a:t>t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</a:rPr>
              <a:t>hyroid gland</a:t>
            </a:r>
          </a:p>
          <a:p>
            <a:pPr>
              <a:lnSpc>
                <a:spcPct val="150000"/>
              </a:lnSpc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</a:rPr>
              <a:t>Shortness of 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</a:rPr>
              <a:t>breath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Segoe UI Semibold" panose="020B0702040204020203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</a:rPr>
              <a:t> 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Segoe UI Semibold" panose="020B0702040204020203" pitchFamily="34" charset="0"/>
            </a:endParaRPr>
          </a:p>
        </p:txBody>
      </p:sp>
      <p:pic>
        <p:nvPicPr>
          <p:cNvPr id="91" name="Picture 90"/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382" y="2149434"/>
            <a:ext cx="312274" cy="312274"/>
          </a:xfrm>
          <a:prstGeom prst="rect">
            <a:avLst/>
          </a:prstGeom>
        </p:spPr>
      </p:pic>
      <p:pic>
        <p:nvPicPr>
          <p:cNvPr id="92" name="Picture 91"/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382" y="2423248"/>
            <a:ext cx="312274" cy="312274"/>
          </a:xfrm>
          <a:prstGeom prst="rect">
            <a:avLst/>
          </a:prstGeom>
        </p:spPr>
      </p:pic>
      <p:sp>
        <p:nvSpPr>
          <p:cNvPr id="93" name="Rounded Rectangle 92"/>
          <p:cNvSpPr/>
          <p:nvPr/>
        </p:nvSpPr>
        <p:spPr>
          <a:xfrm>
            <a:off x="6709349" y="4479601"/>
            <a:ext cx="792155" cy="279699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Next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233479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3793" y="3113380"/>
            <a:ext cx="279699" cy="7853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763793" y="1288822"/>
            <a:ext cx="279699" cy="7853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63793" y="3973992"/>
            <a:ext cx="279699" cy="7853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 rot="16200000">
            <a:off x="459325" y="2453907"/>
            <a:ext cx="888642" cy="27969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Examination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18040" y="151780"/>
            <a:ext cx="10749366" cy="88613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Wireframes – </a:t>
            </a:r>
            <a:r>
              <a:rPr lang="en-US" sz="3200" dirty="0" smtClean="0"/>
              <a:t>Examination tab</a:t>
            </a:r>
            <a:endParaRPr lang="en-US" sz="3200" dirty="0"/>
          </a:p>
        </p:txBody>
      </p:sp>
      <p:sp>
        <p:nvSpPr>
          <p:cNvPr id="54" name="Rectangle 53"/>
          <p:cNvSpPr/>
          <p:nvPr/>
        </p:nvSpPr>
        <p:spPr>
          <a:xfrm>
            <a:off x="1226372" y="1288822"/>
            <a:ext cx="6379284" cy="4518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>
            <a:off x="6709349" y="1374882"/>
            <a:ext cx="792155" cy="279699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Refer</a:t>
            </a:r>
            <a:endParaRPr lang="en-US" sz="1050" dirty="0"/>
          </a:p>
        </p:txBody>
      </p:sp>
      <p:sp>
        <p:nvSpPr>
          <p:cNvPr id="58" name="TextBox 57"/>
          <p:cNvSpPr txBox="1"/>
          <p:nvPr/>
        </p:nvSpPr>
        <p:spPr>
          <a:xfrm>
            <a:off x="1226372" y="1338180"/>
            <a:ext cx="14737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Examination </a:t>
            </a:r>
            <a:endParaRPr lang="en-US" sz="1600" dirty="0"/>
          </a:p>
        </p:txBody>
      </p:sp>
      <p:sp>
        <p:nvSpPr>
          <p:cNvPr id="59" name="TextBox 58"/>
          <p:cNvSpPr txBox="1"/>
          <p:nvPr/>
        </p:nvSpPr>
        <p:spPr>
          <a:xfrm>
            <a:off x="1143377" y="1860740"/>
            <a:ext cx="14335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Select Body Parts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1226372" y="2149434"/>
            <a:ext cx="2628658" cy="228769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1232948" y="2127363"/>
            <a:ext cx="13744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Segoe UI Semibold" panose="020B0702040204020203" pitchFamily="34" charset="0"/>
              </a:rPr>
              <a:t>Heart</a:t>
            </a:r>
            <a:endParaRPr lang="en-US" dirty="0">
              <a:latin typeface="Segoe UI Semibold" panose="020B0702040204020203" pitchFamily="34" charset="0"/>
            </a:endParaRPr>
          </a:p>
        </p:txBody>
      </p:sp>
      <p:sp>
        <p:nvSpPr>
          <p:cNvPr id="64" name="Isosceles Triangle 63"/>
          <p:cNvSpPr/>
          <p:nvPr/>
        </p:nvSpPr>
        <p:spPr>
          <a:xfrm rot="10800000">
            <a:off x="3650276" y="2229212"/>
            <a:ext cx="134069" cy="65858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>
            <a:off x="1143376" y="2484140"/>
            <a:ext cx="27116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Search Symptoms &amp; Vitals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1226372" y="2772834"/>
            <a:ext cx="2628658" cy="228769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2" name="Picture 71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5126" y="2769685"/>
            <a:ext cx="258077" cy="258077"/>
          </a:xfrm>
          <a:prstGeom prst="rect">
            <a:avLst/>
          </a:prstGeom>
        </p:spPr>
      </p:pic>
      <p:sp>
        <p:nvSpPr>
          <p:cNvPr id="73" name="Rectangle 72"/>
          <p:cNvSpPr/>
          <p:nvPr/>
        </p:nvSpPr>
        <p:spPr>
          <a:xfrm>
            <a:off x="1226372" y="3001604"/>
            <a:ext cx="2628658" cy="175769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TextBox 88"/>
          <p:cNvSpPr txBox="1"/>
          <p:nvPr/>
        </p:nvSpPr>
        <p:spPr>
          <a:xfrm>
            <a:off x="4919730" y="1860740"/>
            <a:ext cx="26859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Selected Symptoms &amp; Vitals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4917177" y="2086006"/>
            <a:ext cx="27116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</a:rPr>
              <a:t>Abnormal 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</a:rPr>
              <a:t>t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</a:rPr>
              <a:t>hyroid gland</a:t>
            </a:r>
          </a:p>
          <a:p>
            <a:pPr>
              <a:lnSpc>
                <a:spcPct val="150000"/>
              </a:lnSpc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</a:rPr>
              <a:t>Shortness of 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</a:rPr>
              <a:t>breath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Segoe UI Semibold" panose="020B0702040204020203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</a:rPr>
              <a:t> 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Segoe UI Semibold" panose="020B0702040204020203" pitchFamily="34" charset="0"/>
            </a:endParaRPr>
          </a:p>
        </p:txBody>
      </p:sp>
      <p:pic>
        <p:nvPicPr>
          <p:cNvPr id="91" name="Picture 90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382" y="2149434"/>
            <a:ext cx="312274" cy="312274"/>
          </a:xfrm>
          <a:prstGeom prst="rect">
            <a:avLst/>
          </a:prstGeom>
        </p:spPr>
      </p:pic>
      <p:pic>
        <p:nvPicPr>
          <p:cNvPr id="92" name="Picture 91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382" y="2423248"/>
            <a:ext cx="312274" cy="312274"/>
          </a:xfrm>
          <a:prstGeom prst="rect">
            <a:avLst/>
          </a:prstGeom>
        </p:spPr>
      </p:pic>
      <p:sp>
        <p:nvSpPr>
          <p:cNvPr id="93" name="Rounded Rectangle 92"/>
          <p:cNvSpPr/>
          <p:nvPr/>
        </p:nvSpPr>
        <p:spPr>
          <a:xfrm>
            <a:off x="6709349" y="4479601"/>
            <a:ext cx="792155" cy="279699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Next</a:t>
            </a:r>
            <a:endParaRPr lang="en-US" sz="1050" dirty="0"/>
          </a:p>
        </p:txBody>
      </p:sp>
      <p:sp>
        <p:nvSpPr>
          <p:cNvPr id="32" name="TextBox 31"/>
          <p:cNvSpPr txBox="1"/>
          <p:nvPr/>
        </p:nvSpPr>
        <p:spPr>
          <a:xfrm>
            <a:off x="1232948" y="2756467"/>
            <a:ext cx="13744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Segoe UI Semibold" panose="020B0702040204020203" pitchFamily="34" charset="0"/>
              </a:rPr>
              <a:t>Fainting</a:t>
            </a:r>
            <a:endParaRPr lang="en-US" dirty="0">
              <a:latin typeface="Segoe UI Semibold" panose="020B0702040204020203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448119" y="3315041"/>
            <a:ext cx="139093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Add to th</a:t>
            </a:r>
            <a:r>
              <a:rPr lang="en-US" sz="1100" dirty="0" smtClean="0"/>
              <a:t>e list</a:t>
            </a:r>
            <a:endParaRPr lang="en-US" sz="1600" dirty="0"/>
          </a:p>
        </p:txBody>
      </p:sp>
      <p:sp>
        <p:nvSpPr>
          <p:cNvPr id="34" name="Plus 33"/>
          <p:cNvSpPr/>
          <p:nvPr/>
        </p:nvSpPr>
        <p:spPr>
          <a:xfrm>
            <a:off x="1317435" y="3367323"/>
            <a:ext cx="175585" cy="168995"/>
          </a:xfrm>
          <a:prstGeom prst="mathPlus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1232948" y="3065380"/>
            <a:ext cx="139093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bg1">
                    <a:lumMod val="75000"/>
                  </a:schemeClr>
                </a:solidFill>
              </a:rPr>
              <a:t>No result found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6490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Patient EMR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40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Patient List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51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Reports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430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Tab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013960" cy="4351338"/>
          </a:xfrm>
        </p:spPr>
        <p:txBody>
          <a:bodyPr>
            <a:normAutofit/>
          </a:bodyPr>
          <a:lstStyle/>
          <a:p>
            <a:r>
              <a:rPr lang="en-US" b="1" dirty="0" smtClean="0"/>
              <a:t>Other functions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Refer to a Doctor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Show problem list 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Patient admit required or not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Show allergies (may be handy during prescription)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5188" y="1825625"/>
            <a:ext cx="4599532" cy="282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0733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3793" y="1974048"/>
            <a:ext cx="279699" cy="7853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763793" y="2834660"/>
            <a:ext cx="279699" cy="7853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63793" y="3695272"/>
            <a:ext cx="279699" cy="7853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 rot="16200000">
            <a:off x="510990" y="4808688"/>
            <a:ext cx="785308" cy="2796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Treatment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18040" y="151780"/>
            <a:ext cx="10749366" cy="88613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Wireframes – </a:t>
            </a:r>
            <a:r>
              <a:rPr lang="en-US" sz="3200" dirty="0" smtClean="0"/>
              <a:t>Treatment Empty </a:t>
            </a:r>
            <a:r>
              <a:rPr lang="en-US" sz="3200" dirty="0" smtClean="0"/>
              <a:t>List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1226372" y="1974048"/>
            <a:ext cx="6379284" cy="4518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226372" y="2036808"/>
            <a:ext cx="14737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Treatment List</a:t>
            </a:r>
            <a:endParaRPr lang="en-US" sz="1600" dirty="0"/>
          </a:p>
        </p:txBody>
      </p:sp>
      <p:sp>
        <p:nvSpPr>
          <p:cNvPr id="9" name="Rounded Rectangle 8"/>
          <p:cNvSpPr/>
          <p:nvPr/>
        </p:nvSpPr>
        <p:spPr>
          <a:xfrm>
            <a:off x="5813042" y="2060108"/>
            <a:ext cx="792155" cy="279699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Problems</a:t>
            </a:r>
            <a:endParaRPr lang="en-US" sz="1050" dirty="0"/>
          </a:p>
        </p:txBody>
      </p:sp>
      <p:sp>
        <p:nvSpPr>
          <p:cNvPr id="10" name="Rounded Rectangle 9"/>
          <p:cNvSpPr/>
          <p:nvPr/>
        </p:nvSpPr>
        <p:spPr>
          <a:xfrm>
            <a:off x="6709349" y="2060108"/>
            <a:ext cx="792155" cy="279699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Allergies</a:t>
            </a:r>
            <a:endParaRPr lang="en-US" sz="1050" dirty="0"/>
          </a:p>
        </p:txBody>
      </p:sp>
      <p:sp>
        <p:nvSpPr>
          <p:cNvPr id="11" name="Rounded Rectangle 10"/>
          <p:cNvSpPr/>
          <p:nvPr/>
        </p:nvSpPr>
        <p:spPr>
          <a:xfrm>
            <a:off x="4756835" y="2060108"/>
            <a:ext cx="792155" cy="279699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Refer</a:t>
            </a:r>
            <a:endParaRPr lang="en-US" sz="1050" dirty="0"/>
          </a:p>
        </p:txBody>
      </p:sp>
      <p:sp>
        <p:nvSpPr>
          <p:cNvPr id="12" name="Rounded Rectangle 11"/>
          <p:cNvSpPr/>
          <p:nvPr/>
        </p:nvSpPr>
        <p:spPr>
          <a:xfrm>
            <a:off x="3987029" y="2060108"/>
            <a:ext cx="353545" cy="279699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/>
          </a:p>
        </p:txBody>
      </p:sp>
      <p:sp>
        <p:nvSpPr>
          <p:cNvPr id="13" name="TextBox 12"/>
          <p:cNvSpPr txBox="1"/>
          <p:nvPr/>
        </p:nvSpPr>
        <p:spPr>
          <a:xfrm>
            <a:off x="3367006" y="2058323"/>
            <a:ext cx="7095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Admit</a:t>
            </a:r>
            <a:endParaRPr lang="en-US" sz="1200" dirty="0"/>
          </a:p>
        </p:txBody>
      </p:sp>
      <p:sp>
        <p:nvSpPr>
          <p:cNvPr id="14" name="Rounded Rectangle 13"/>
          <p:cNvSpPr/>
          <p:nvPr/>
        </p:nvSpPr>
        <p:spPr>
          <a:xfrm>
            <a:off x="4299482" y="2060108"/>
            <a:ext cx="353545" cy="279699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/>
          </a:p>
        </p:txBody>
      </p:sp>
      <p:sp>
        <p:nvSpPr>
          <p:cNvPr id="15" name="Rectangle 14"/>
          <p:cNvSpPr/>
          <p:nvPr/>
        </p:nvSpPr>
        <p:spPr>
          <a:xfrm>
            <a:off x="1226372" y="2504072"/>
            <a:ext cx="6379284" cy="451820"/>
          </a:xfrm>
          <a:prstGeom prst="rect">
            <a:avLst/>
          </a:prstGeom>
          <a:solidFill>
            <a:srgbClr val="F9F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226373" y="2488628"/>
            <a:ext cx="11618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Add treatment</a:t>
            </a:r>
            <a:endParaRPr lang="en-US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3160053" y="2583808"/>
            <a:ext cx="5836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Drug</a:t>
            </a:r>
            <a:endParaRPr lang="en-US" sz="1600" dirty="0"/>
          </a:p>
        </p:txBody>
      </p:sp>
      <p:sp>
        <p:nvSpPr>
          <p:cNvPr id="18" name="Plus 17"/>
          <p:cNvSpPr/>
          <p:nvPr/>
        </p:nvSpPr>
        <p:spPr>
          <a:xfrm>
            <a:off x="3029368" y="2647965"/>
            <a:ext cx="175585" cy="168995"/>
          </a:xfrm>
          <a:prstGeom prst="mathPlu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3915043" y="2583808"/>
            <a:ext cx="9581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Drug Panel</a:t>
            </a:r>
            <a:endParaRPr lang="en-US" sz="1600" dirty="0"/>
          </a:p>
        </p:txBody>
      </p:sp>
      <p:sp>
        <p:nvSpPr>
          <p:cNvPr id="20" name="Plus 19"/>
          <p:cNvSpPr/>
          <p:nvPr/>
        </p:nvSpPr>
        <p:spPr>
          <a:xfrm>
            <a:off x="3784359" y="2647965"/>
            <a:ext cx="175585" cy="168995"/>
          </a:xfrm>
          <a:prstGeom prst="mathPlu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5044596" y="2583808"/>
            <a:ext cx="9581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Instruction</a:t>
            </a:r>
            <a:endParaRPr lang="en-US" sz="1600" dirty="0"/>
          </a:p>
        </p:txBody>
      </p:sp>
      <p:sp>
        <p:nvSpPr>
          <p:cNvPr id="22" name="Plus 21"/>
          <p:cNvSpPr/>
          <p:nvPr/>
        </p:nvSpPr>
        <p:spPr>
          <a:xfrm>
            <a:off x="4913912" y="2647965"/>
            <a:ext cx="175585" cy="168995"/>
          </a:xfrm>
          <a:prstGeom prst="mathPlu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6123407" y="2583808"/>
            <a:ext cx="137809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Past Medications </a:t>
            </a:r>
            <a:endParaRPr lang="en-US" sz="1600" dirty="0"/>
          </a:p>
        </p:txBody>
      </p:sp>
      <p:sp>
        <p:nvSpPr>
          <p:cNvPr id="24" name="Plus 23"/>
          <p:cNvSpPr/>
          <p:nvPr/>
        </p:nvSpPr>
        <p:spPr>
          <a:xfrm>
            <a:off x="5992723" y="2647965"/>
            <a:ext cx="175585" cy="168995"/>
          </a:xfrm>
          <a:prstGeom prst="mathPlu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Elbow Connector 25"/>
          <p:cNvCxnSpPr/>
          <p:nvPr/>
        </p:nvCxnSpPr>
        <p:spPr>
          <a:xfrm rot="16200000" flipH="1">
            <a:off x="3030682" y="3185256"/>
            <a:ext cx="1141810" cy="462133"/>
          </a:xfrm>
          <a:prstGeom prst="bentConnector3">
            <a:avLst/>
          </a:prstGeom>
          <a:ln>
            <a:headEnd type="oval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419272" y="3987228"/>
            <a:ext cx="81849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New drug pane</a:t>
            </a:r>
            <a:endParaRPr lang="en-US" sz="1600" dirty="0"/>
          </a:p>
        </p:txBody>
      </p:sp>
      <p:cxnSp>
        <p:nvCxnSpPr>
          <p:cNvPr id="28" name="Elbow Connector 27"/>
          <p:cNvCxnSpPr/>
          <p:nvPr/>
        </p:nvCxnSpPr>
        <p:spPr>
          <a:xfrm>
            <a:off x="7448686" y="2196823"/>
            <a:ext cx="751578" cy="229044"/>
          </a:xfrm>
          <a:prstGeom prst="bentConnector3">
            <a:avLst/>
          </a:prstGeom>
          <a:ln>
            <a:headEnd type="oval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388977" y="4033395"/>
            <a:ext cx="8184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Drug list</a:t>
            </a:r>
            <a:endParaRPr lang="en-US" sz="1600" dirty="0"/>
          </a:p>
        </p:txBody>
      </p:sp>
      <p:cxnSp>
        <p:nvCxnSpPr>
          <p:cNvPr id="30" name="Elbow Connector 29"/>
          <p:cNvCxnSpPr/>
          <p:nvPr/>
        </p:nvCxnSpPr>
        <p:spPr>
          <a:xfrm rot="16200000" flipH="1">
            <a:off x="5085838" y="3174500"/>
            <a:ext cx="1141810" cy="462133"/>
          </a:xfrm>
          <a:prstGeom prst="bentConnector3">
            <a:avLst/>
          </a:prstGeom>
          <a:ln>
            <a:headEnd type="oval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494493" y="4022638"/>
            <a:ext cx="8531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Instruction pane</a:t>
            </a:r>
            <a:endParaRPr lang="en-US" sz="1600" dirty="0"/>
          </a:p>
        </p:txBody>
      </p:sp>
      <p:cxnSp>
        <p:nvCxnSpPr>
          <p:cNvPr id="32" name="Elbow Connector 31"/>
          <p:cNvCxnSpPr/>
          <p:nvPr/>
        </p:nvCxnSpPr>
        <p:spPr>
          <a:xfrm rot="16200000" flipH="1">
            <a:off x="6473131" y="3174501"/>
            <a:ext cx="1141810" cy="462133"/>
          </a:xfrm>
          <a:prstGeom prst="bentConnector3">
            <a:avLst/>
          </a:prstGeom>
          <a:ln>
            <a:headEnd type="oval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812455" y="4022638"/>
            <a:ext cx="94377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Past medication list</a:t>
            </a:r>
            <a:endParaRPr lang="en-US" sz="1600" dirty="0"/>
          </a:p>
        </p:txBody>
      </p:sp>
      <p:sp>
        <p:nvSpPr>
          <p:cNvPr id="35" name="TextBox 34"/>
          <p:cNvSpPr txBox="1"/>
          <p:nvPr/>
        </p:nvSpPr>
        <p:spPr>
          <a:xfrm>
            <a:off x="8163867" y="2300972"/>
            <a:ext cx="94377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Allergies list</a:t>
            </a:r>
            <a:endParaRPr lang="en-US" sz="1600" dirty="0"/>
          </a:p>
        </p:txBody>
      </p:sp>
      <p:cxnSp>
        <p:nvCxnSpPr>
          <p:cNvPr id="38" name="Elbow Connector 37"/>
          <p:cNvCxnSpPr/>
          <p:nvPr/>
        </p:nvCxnSpPr>
        <p:spPr>
          <a:xfrm rot="5400000" flipH="1" flipV="1">
            <a:off x="6114123" y="1654644"/>
            <a:ext cx="493902" cy="331275"/>
          </a:xfrm>
          <a:prstGeom prst="bentConnector3">
            <a:avLst/>
          </a:prstGeom>
          <a:ln>
            <a:headEnd type="oval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6068279" y="1102575"/>
            <a:ext cx="94377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Problems list</a:t>
            </a:r>
            <a:endParaRPr lang="en-US" sz="1600" dirty="0"/>
          </a:p>
        </p:txBody>
      </p:sp>
      <p:cxnSp>
        <p:nvCxnSpPr>
          <p:cNvPr id="41" name="Elbow Connector 40"/>
          <p:cNvCxnSpPr/>
          <p:nvPr/>
        </p:nvCxnSpPr>
        <p:spPr>
          <a:xfrm rot="16200000" flipV="1">
            <a:off x="4965684" y="1721267"/>
            <a:ext cx="604377" cy="302756"/>
          </a:xfrm>
          <a:prstGeom prst="bentConnector3">
            <a:avLst/>
          </a:prstGeom>
          <a:ln>
            <a:headEnd type="oval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4661156" y="1288642"/>
            <a:ext cx="94377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Doctor list </a:t>
            </a:r>
            <a:endParaRPr lang="en-US" sz="1600" dirty="0"/>
          </a:p>
        </p:txBody>
      </p:sp>
      <p:cxnSp>
        <p:nvCxnSpPr>
          <p:cNvPr id="44" name="Elbow Connector 43"/>
          <p:cNvCxnSpPr/>
          <p:nvPr/>
        </p:nvCxnSpPr>
        <p:spPr>
          <a:xfrm rot="16200000" flipH="1">
            <a:off x="4000146" y="3185257"/>
            <a:ext cx="1141810" cy="462133"/>
          </a:xfrm>
          <a:prstGeom prst="bentConnector3">
            <a:avLst/>
          </a:prstGeom>
          <a:ln>
            <a:headEnd type="oval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224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ounded Rectangle 59"/>
          <p:cNvSpPr/>
          <p:nvPr/>
        </p:nvSpPr>
        <p:spPr>
          <a:xfrm>
            <a:off x="5373417" y="1189479"/>
            <a:ext cx="3943937" cy="3371232"/>
          </a:xfrm>
          <a:prstGeom prst="roundRect">
            <a:avLst>
              <a:gd name="adj" fmla="val 2113"/>
            </a:avLst>
          </a:prstGeom>
          <a:ln>
            <a:solidFill>
              <a:schemeClr val="bg1">
                <a:lumMod val="75000"/>
              </a:schemeClr>
            </a:solidFill>
          </a:ln>
          <a:effectLst>
            <a:outerShdw blurRad="12700" dist="12700" dir="2700000" algn="tl" rotWithShape="0">
              <a:schemeClr val="bg1">
                <a:lumMod val="75000"/>
                <a:alpha val="40000"/>
              </a:scheme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808685" y="1189479"/>
            <a:ext cx="3943937" cy="3371232"/>
          </a:xfrm>
          <a:prstGeom prst="roundRect">
            <a:avLst>
              <a:gd name="adj" fmla="val 2113"/>
            </a:avLst>
          </a:prstGeom>
          <a:ln>
            <a:solidFill>
              <a:schemeClr val="bg1">
                <a:lumMod val="75000"/>
              </a:schemeClr>
            </a:solidFill>
          </a:ln>
          <a:effectLst>
            <a:outerShdw blurRad="12700" dist="12700" dir="2700000" algn="tl" rotWithShape="0">
              <a:schemeClr val="bg1">
                <a:lumMod val="75000"/>
                <a:alpha val="40000"/>
              </a:scheme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18040" y="151780"/>
            <a:ext cx="10749366" cy="88613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Wireframes – New Drug Pane</a:t>
            </a:r>
            <a:endParaRPr lang="en-US" sz="3200" dirty="0"/>
          </a:p>
        </p:txBody>
      </p:sp>
      <p:sp>
        <p:nvSpPr>
          <p:cNvPr id="42" name="TextBox 41"/>
          <p:cNvSpPr txBox="1"/>
          <p:nvPr/>
        </p:nvSpPr>
        <p:spPr>
          <a:xfrm>
            <a:off x="1991440" y="1203838"/>
            <a:ext cx="15784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Segoe UI Semibold" panose="020B0702040204020203" pitchFamily="34" charset="0"/>
              </a:rPr>
              <a:t>Add New Drug</a:t>
            </a:r>
            <a:endParaRPr lang="en-US" sz="1400" dirty="0">
              <a:latin typeface="Segoe UI Semibold" panose="020B0702040204020203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865131" y="1623659"/>
            <a:ext cx="5836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Name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903104" y="1645730"/>
            <a:ext cx="2628658" cy="228769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4321" y="1635554"/>
            <a:ext cx="258077" cy="258077"/>
          </a:xfrm>
          <a:prstGeom prst="rect">
            <a:avLst/>
          </a:prstGeom>
        </p:spPr>
      </p:pic>
      <p:sp>
        <p:nvSpPr>
          <p:cNvPr id="46" name="TextBox 45"/>
          <p:cNvSpPr txBox="1"/>
          <p:nvPr/>
        </p:nvSpPr>
        <p:spPr>
          <a:xfrm>
            <a:off x="865130" y="1936977"/>
            <a:ext cx="8198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Strength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1903104" y="1959048"/>
            <a:ext cx="2628658" cy="228769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865130" y="2248298"/>
            <a:ext cx="8198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Duration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1903103" y="2270369"/>
            <a:ext cx="1242863" cy="239539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865130" y="2559619"/>
            <a:ext cx="8198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Dosage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1903104" y="2581690"/>
            <a:ext cx="2628658" cy="228769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865130" y="2870940"/>
            <a:ext cx="8198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Route of </a:t>
            </a:r>
            <a:r>
              <a:rPr lang="en-US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administration</a:t>
            </a:r>
            <a:endParaRPr lang="en-US" sz="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1903104" y="2893011"/>
            <a:ext cx="2628658" cy="228769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3265237" y="2270369"/>
            <a:ext cx="1263530" cy="239539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ounded Rectangle 57"/>
          <p:cNvSpPr/>
          <p:nvPr/>
        </p:nvSpPr>
        <p:spPr>
          <a:xfrm>
            <a:off x="2072011" y="4125787"/>
            <a:ext cx="792155" cy="279699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Add</a:t>
            </a:r>
            <a:endParaRPr lang="en-US" sz="1050" dirty="0"/>
          </a:p>
        </p:txBody>
      </p:sp>
      <p:sp>
        <p:nvSpPr>
          <p:cNvPr id="59" name="Rounded Rectangle 58"/>
          <p:cNvSpPr/>
          <p:nvPr/>
        </p:nvSpPr>
        <p:spPr>
          <a:xfrm>
            <a:off x="2988016" y="4125787"/>
            <a:ext cx="951805" cy="279699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Add &amp; New</a:t>
            </a:r>
            <a:endParaRPr lang="en-US" sz="1050" dirty="0"/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4515" y="1181641"/>
            <a:ext cx="343501" cy="343501"/>
          </a:xfrm>
          <a:prstGeom prst="rect">
            <a:avLst/>
          </a:prstGeom>
        </p:spPr>
      </p:pic>
      <p:sp>
        <p:nvSpPr>
          <p:cNvPr id="61" name="TextBox 60"/>
          <p:cNvSpPr txBox="1"/>
          <p:nvPr/>
        </p:nvSpPr>
        <p:spPr>
          <a:xfrm>
            <a:off x="6556172" y="1203838"/>
            <a:ext cx="15784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Segoe UI Semibold" panose="020B0702040204020203" pitchFamily="34" charset="0"/>
              </a:rPr>
              <a:t>Add New Drug</a:t>
            </a:r>
            <a:endParaRPr lang="en-US" sz="1400" dirty="0">
              <a:latin typeface="Segoe UI Semibold" panose="020B0702040204020203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429863" y="1623659"/>
            <a:ext cx="5836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Name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6467836" y="1645730"/>
            <a:ext cx="2628658" cy="228769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4" name="Picture 63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9053" y="1635554"/>
            <a:ext cx="258077" cy="258077"/>
          </a:xfrm>
          <a:prstGeom prst="rect">
            <a:avLst/>
          </a:prstGeom>
        </p:spPr>
      </p:pic>
      <p:sp>
        <p:nvSpPr>
          <p:cNvPr id="65" name="TextBox 64"/>
          <p:cNvSpPr txBox="1"/>
          <p:nvPr/>
        </p:nvSpPr>
        <p:spPr>
          <a:xfrm>
            <a:off x="5429862" y="1936977"/>
            <a:ext cx="8198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Strength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6467836" y="1959048"/>
            <a:ext cx="2628658" cy="228769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/>
          <p:cNvSpPr txBox="1"/>
          <p:nvPr/>
        </p:nvSpPr>
        <p:spPr>
          <a:xfrm>
            <a:off x="5429862" y="2248298"/>
            <a:ext cx="8198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Duration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6467835" y="2270369"/>
            <a:ext cx="1242863" cy="239539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68"/>
          <p:cNvSpPr txBox="1"/>
          <p:nvPr/>
        </p:nvSpPr>
        <p:spPr>
          <a:xfrm>
            <a:off x="5429862" y="2559619"/>
            <a:ext cx="8198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Dosage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6467836" y="2581690"/>
            <a:ext cx="2628658" cy="228769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TextBox 70"/>
          <p:cNvSpPr txBox="1"/>
          <p:nvPr/>
        </p:nvSpPr>
        <p:spPr>
          <a:xfrm>
            <a:off x="5429862" y="2870940"/>
            <a:ext cx="8198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Route of </a:t>
            </a:r>
            <a:r>
              <a:rPr lang="en-US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administration</a:t>
            </a:r>
            <a:endParaRPr lang="en-US" sz="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6467836" y="2893011"/>
            <a:ext cx="2628658" cy="228769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7829969" y="2270369"/>
            <a:ext cx="1263530" cy="239539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ounded Rectangle 73"/>
          <p:cNvSpPr/>
          <p:nvPr/>
        </p:nvSpPr>
        <p:spPr>
          <a:xfrm>
            <a:off x="6636743" y="4125787"/>
            <a:ext cx="792155" cy="279699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Add</a:t>
            </a:r>
            <a:endParaRPr lang="en-US" sz="1050" dirty="0"/>
          </a:p>
        </p:txBody>
      </p:sp>
      <p:sp>
        <p:nvSpPr>
          <p:cNvPr id="75" name="Rounded Rectangle 74"/>
          <p:cNvSpPr/>
          <p:nvPr/>
        </p:nvSpPr>
        <p:spPr>
          <a:xfrm>
            <a:off x="7552748" y="4125787"/>
            <a:ext cx="951805" cy="279699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Add &amp; New</a:t>
            </a:r>
            <a:endParaRPr lang="en-US" sz="1050" dirty="0"/>
          </a:p>
        </p:txBody>
      </p:sp>
      <p:pic>
        <p:nvPicPr>
          <p:cNvPr id="76" name="Picture 75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247" y="1181641"/>
            <a:ext cx="343501" cy="343501"/>
          </a:xfrm>
          <a:prstGeom prst="rect">
            <a:avLst/>
          </a:prstGeom>
        </p:spPr>
      </p:pic>
      <p:sp>
        <p:nvSpPr>
          <p:cNvPr id="77" name="TextBox 76"/>
          <p:cNvSpPr txBox="1"/>
          <p:nvPr/>
        </p:nvSpPr>
        <p:spPr>
          <a:xfrm>
            <a:off x="6510037" y="1623659"/>
            <a:ext cx="232837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Glyburide Oral tablet</a:t>
            </a:r>
            <a:endParaRPr lang="en-US" sz="1600" dirty="0"/>
          </a:p>
        </p:txBody>
      </p:sp>
      <p:sp>
        <p:nvSpPr>
          <p:cNvPr id="78" name="TextBox 77"/>
          <p:cNvSpPr txBox="1"/>
          <p:nvPr/>
        </p:nvSpPr>
        <p:spPr>
          <a:xfrm>
            <a:off x="6510037" y="1936977"/>
            <a:ext cx="8198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5mg</a:t>
            </a:r>
            <a:endParaRPr lang="en-US" sz="1600" dirty="0"/>
          </a:p>
        </p:txBody>
      </p:sp>
      <p:sp>
        <p:nvSpPr>
          <p:cNvPr id="79" name="TextBox 78"/>
          <p:cNvSpPr txBox="1"/>
          <p:nvPr/>
        </p:nvSpPr>
        <p:spPr>
          <a:xfrm>
            <a:off x="6510037" y="2248298"/>
            <a:ext cx="8198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15/8/2012</a:t>
            </a:r>
            <a:endParaRPr lang="en-US" sz="1600" dirty="0"/>
          </a:p>
        </p:txBody>
      </p:sp>
      <p:sp>
        <p:nvSpPr>
          <p:cNvPr id="80" name="TextBox 79"/>
          <p:cNvSpPr txBox="1"/>
          <p:nvPr/>
        </p:nvSpPr>
        <p:spPr>
          <a:xfrm>
            <a:off x="6510037" y="2559619"/>
            <a:ext cx="137447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Twice a day</a:t>
            </a:r>
            <a:endParaRPr lang="en-US" sz="1600" dirty="0"/>
          </a:p>
        </p:txBody>
      </p:sp>
      <p:sp>
        <p:nvSpPr>
          <p:cNvPr id="81" name="TextBox 80"/>
          <p:cNvSpPr txBox="1"/>
          <p:nvPr/>
        </p:nvSpPr>
        <p:spPr>
          <a:xfrm>
            <a:off x="7884516" y="2248298"/>
            <a:ext cx="8198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18/8/2012</a:t>
            </a:r>
            <a:endParaRPr lang="en-US" sz="1600" dirty="0"/>
          </a:p>
        </p:txBody>
      </p:sp>
      <p:sp>
        <p:nvSpPr>
          <p:cNvPr id="82" name="TextBox 81"/>
          <p:cNvSpPr txBox="1"/>
          <p:nvPr/>
        </p:nvSpPr>
        <p:spPr>
          <a:xfrm>
            <a:off x="6510037" y="2876590"/>
            <a:ext cx="137447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Oral</a:t>
            </a:r>
            <a:endParaRPr lang="en-US" sz="1600" dirty="0"/>
          </a:p>
        </p:txBody>
      </p:sp>
      <p:sp>
        <p:nvSpPr>
          <p:cNvPr id="83" name="TextBox 82"/>
          <p:cNvSpPr txBox="1"/>
          <p:nvPr/>
        </p:nvSpPr>
        <p:spPr>
          <a:xfrm>
            <a:off x="865130" y="3169753"/>
            <a:ext cx="8198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Notes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1903104" y="3191824"/>
            <a:ext cx="2628658" cy="622642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extBox 84"/>
          <p:cNvSpPr txBox="1"/>
          <p:nvPr/>
        </p:nvSpPr>
        <p:spPr>
          <a:xfrm>
            <a:off x="5429862" y="3169753"/>
            <a:ext cx="8198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Notes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6467836" y="3191824"/>
            <a:ext cx="2628658" cy="616992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7" name="Picture 8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3123" y="2309524"/>
            <a:ext cx="149632" cy="162642"/>
          </a:xfrm>
          <a:prstGeom prst="rect">
            <a:avLst/>
          </a:prstGeom>
        </p:spPr>
      </p:pic>
      <p:pic>
        <p:nvPicPr>
          <p:cNvPr id="88" name="Picture 8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6054" y="2309524"/>
            <a:ext cx="149632" cy="162642"/>
          </a:xfrm>
          <a:prstGeom prst="rect">
            <a:avLst/>
          </a:prstGeom>
        </p:spPr>
      </p:pic>
      <p:pic>
        <p:nvPicPr>
          <p:cNvPr id="89" name="Picture 8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1500" y="2309524"/>
            <a:ext cx="149632" cy="162642"/>
          </a:xfrm>
          <a:prstGeom prst="rect">
            <a:avLst/>
          </a:prstGeom>
        </p:spPr>
      </p:pic>
      <p:pic>
        <p:nvPicPr>
          <p:cNvPr id="90" name="Picture 8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4431" y="2309524"/>
            <a:ext cx="149632" cy="162642"/>
          </a:xfrm>
          <a:prstGeom prst="rect">
            <a:avLst/>
          </a:prstGeom>
        </p:spPr>
      </p:pic>
      <p:sp>
        <p:nvSpPr>
          <p:cNvPr id="91" name="Isosceles Triangle 90"/>
          <p:cNvSpPr/>
          <p:nvPr/>
        </p:nvSpPr>
        <p:spPr>
          <a:xfrm rot="10800000">
            <a:off x="8891740" y="2046603"/>
            <a:ext cx="134069" cy="65858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Isosceles Triangle 91"/>
          <p:cNvSpPr/>
          <p:nvPr/>
        </p:nvSpPr>
        <p:spPr>
          <a:xfrm rot="10800000">
            <a:off x="8891740" y="2661468"/>
            <a:ext cx="134069" cy="65858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Isosceles Triangle 92"/>
          <p:cNvSpPr/>
          <p:nvPr/>
        </p:nvSpPr>
        <p:spPr>
          <a:xfrm rot="10800000">
            <a:off x="8891740" y="2974466"/>
            <a:ext cx="134069" cy="65858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Isosceles Triangle 93"/>
          <p:cNvSpPr/>
          <p:nvPr/>
        </p:nvSpPr>
        <p:spPr>
          <a:xfrm rot="10800000">
            <a:off x="4320660" y="2046603"/>
            <a:ext cx="134069" cy="65858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Isosceles Triangle 94"/>
          <p:cNvSpPr/>
          <p:nvPr/>
        </p:nvSpPr>
        <p:spPr>
          <a:xfrm rot="10800000">
            <a:off x="4320660" y="2661468"/>
            <a:ext cx="134069" cy="65858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Isosceles Triangle 95"/>
          <p:cNvSpPr/>
          <p:nvPr/>
        </p:nvSpPr>
        <p:spPr>
          <a:xfrm rot="10800000">
            <a:off x="4320660" y="2974466"/>
            <a:ext cx="134069" cy="65858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TextBox 96"/>
          <p:cNvSpPr txBox="1"/>
          <p:nvPr/>
        </p:nvSpPr>
        <p:spPr>
          <a:xfrm>
            <a:off x="808685" y="4994891"/>
            <a:ext cx="50274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Standard template for adding drugs.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Auto suggest medicine as user types.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Prefill &amp; route based on the medicine.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Prefill precautions in the notes based on medicine.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“Add &amp; New” saves the medication to treatment list &amp; clear all the fields.</a:t>
            </a:r>
          </a:p>
        </p:txBody>
      </p:sp>
    </p:spTree>
    <p:extLst>
      <p:ext uri="{BB962C8B-B14F-4D97-AF65-F5344CB8AC3E}">
        <p14:creationId xmlns:p14="http://schemas.microsoft.com/office/powerpoint/2010/main" val="4110670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ounded Rectangle 24"/>
          <p:cNvSpPr/>
          <p:nvPr/>
        </p:nvSpPr>
        <p:spPr>
          <a:xfrm>
            <a:off x="808685" y="1167707"/>
            <a:ext cx="3943937" cy="2108893"/>
          </a:xfrm>
          <a:prstGeom prst="roundRect">
            <a:avLst>
              <a:gd name="adj" fmla="val 2113"/>
            </a:avLst>
          </a:prstGeom>
          <a:ln>
            <a:solidFill>
              <a:schemeClr val="bg1">
                <a:lumMod val="75000"/>
              </a:schemeClr>
            </a:solidFill>
          </a:ln>
          <a:effectLst>
            <a:outerShdw blurRad="12700" dist="12700" dir="2700000" algn="tl" rotWithShape="0">
              <a:schemeClr val="bg1">
                <a:lumMod val="75000"/>
                <a:alpha val="40000"/>
              </a:scheme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18040" y="151780"/>
            <a:ext cx="10749366" cy="88613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Wireframes – New Instruction Pane</a:t>
            </a:r>
            <a:endParaRPr lang="en-US" sz="3200" dirty="0"/>
          </a:p>
        </p:txBody>
      </p:sp>
      <p:sp>
        <p:nvSpPr>
          <p:cNvPr id="42" name="TextBox 41"/>
          <p:cNvSpPr txBox="1"/>
          <p:nvPr/>
        </p:nvSpPr>
        <p:spPr>
          <a:xfrm>
            <a:off x="1811740" y="1203838"/>
            <a:ext cx="18669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Segoe UI Semibold" panose="020B0702040204020203" pitchFamily="34" charset="0"/>
              </a:rPr>
              <a:t>Add New Instruction</a:t>
            </a:r>
            <a:endParaRPr lang="en-US" sz="1400" dirty="0">
              <a:latin typeface="Segoe UI Semibold" panose="020B0702040204020203" pitchFamily="34" charset="0"/>
            </a:endParaRPr>
          </a:p>
        </p:txBody>
      </p:sp>
      <p:sp>
        <p:nvSpPr>
          <p:cNvPr id="58" name="Rounded Rectangle 57"/>
          <p:cNvSpPr/>
          <p:nvPr/>
        </p:nvSpPr>
        <p:spPr>
          <a:xfrm>
            <a:off x="1941379" y="2795598"/>
            <a:ext cx="792155" cy="279699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Add</a:t>
            </a:r>
            <a:endParaRPr lang="en-US" sz="1050" dirty="0"/>
          </a:p>
        </p:txBody>
      </p:sp>
      <p:sp>
        <p:nvSpPr>
          <p:cNvPr id="59" name="Rounded Rectangle 58"/>
          <p:cNvSpPr/>
          <p:nvPr/>
        </p:nvSpPr>
        <p:spPr>
          <a:xfrm>
            <a:off x="2857384" y="2795598"/>
            <a:ext cx="951805" cy="279699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Add &amp; New</a:t>
            </a:r>
            <a:endParaRPr lang="en-US" sz="1050" dirty="0"/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4515" y="1181641"/>
            <a:ext cx="343501" cy="343501"/>
          </a:xfrm>
          <a:prstGeom prst="rect">
            <a:avLst/>
          </a:prstGeom>
        </p:spPr>
      </p:pic>
      <p:sp>
        <p:nvSpPr>
          <p:cNvPr id="84" name="Rectangle 83"/>
          <p:cNvSpPr/>
          <p:nvPr/>
        </p:nvSpPr>
        <p:spPr>
          <a:xfrm>
            <a:off x="1001486" y="1668864"/>
            <a:ext cx="3530276" cy="94604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ounded Rectangle 56"/>
          <p:cNvSpPr/>
          <p:nvPr/>
        </p:nvSpPr>
        <p:spPr>
          <a:xfrm>
            <a:off x="5664456" y="1167707"/>
            <a:ext cx="3943937" cy="2108893"/>
          </a:xfrm>
          <a:prstGeom prst="roundRect">
            <a:avLst>
              <a:gd name="adj" fmla="val 2113"/>
            </a:avLst>
          </a:prstGeom>
          <a:ln>
            <a:solidFill>
              <a:schemeClr val="bg1">
                <a:lumMod val="75000"/>
              </a:schemeClr>
            </a:solidFill>
          </a:ln>
          <a:effectLst>
            <a:outerShdw blurRad="12700" dist="12700" dir="2700000" algn="tl" rotWithShape="0">
              <a:schemeClr val="bg1">
                <a:lumMod val="75000"/>
                <a:alpha val="40000"/>
              </a:scheme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TextBox 96"/>
          <p:cNvSpPr txBox="1"/>
          <p:nvPr/>
        </p:nvSpPr>
        <p:spPr>
          <a:xfrm>
            <a:off x="6667511" y="1203838"/>
            <a:ext cx="18669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Segoe UI Semibold" panose="020B0702040204020203" pitchFamily="34" charset="0"/>
              </a:rPr>
              <a:t>Add New Instruction</a:t>
            </a:r>
            <a:endParaRPr lang="en-US" sz="1400" dirty="0">
              <a:latin typeface="Segoe UI Semibold" panose="020B0702040204020203" pitchFamily="34" charset="0"/>
            </a:endParaRPr>
          </a:p>
        </p:txBody>
      </p:sp>
      <p:sp>
        <p:nvSpPr>
          <p:cNvPr id="98" name="Rounded Rectangle 97"/>
          <p:cNvSpPr/>
          <p:nvPr/>
        </p:nvSpPr>
        <p:spPr>
          <a:xfrm>
            <a:off x="6797150" y="2795598"/>
            <a:ext cx="792155" cy="279699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Add</a:t>
            </a:r>
            <a:endParaRPr lang="en-US" sz="1050" dirty="0"/>
          </a:p>
        </p:txBody>
      </p:sp>
      <p:sp>
        <p:nvSpPr>
          <p:cNvPr id="99" name="Rounded Rectangle 98"/>
          <p:cNvSpPr/>
          <p:nvPr/>
        </p:nvSpPr>
        <p:spPr>
          <a:xfrm>
            <a:off x="7713155" y="2795598"/>
            <a:ext cx="951805" cy="279699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Add &amp; New</a:t>
            </a:r>
            <a:endParaRPr lang="en-US" sz="1050" dirty="0"/>
          </a:p>
        </p:txBody>
      </p:sp>
      <p:pic>
        <p:nvPicPr>
          <p:cNvPr id="100" name="Picture 99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0286" y="1181641"/>
            <a:ext cx="343501" cy="343501"/>
          </a:xfrm>
          <a:prstGeom prst="rect">
            <a:avLst/>
          </a:prstGeom>
        </p:spPr>
      </p:pic>
      <p:sp>
        <p:nvSpPr>
          <p:cNvPr id="101" name="Rectangle 100"/>
          <p:cNvSpPr/>
          <p:nvPr/>
        </p:nvSpPr>
        <p:spPr>
          <a:xfrm>
            <a:off x="5857257" y="1668864"/>
            <a:ext cx="3530276" cy="94604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TextBox 101"/>
          <p:cNvSpPr txBox="1"/>
          <p:nvPr/>
        </p:nvSpPr>
        <p:spPr>
          <a:xfrm>
            <a:off x="5851863" y="1692304"/>
            <a:ext cx="232837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Avoid taking daily &amp; oily products.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040539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618040" y="151780"/>
            <a:ext cx="10749366" cy="88613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Wireframes – Drug List</a:t>
            </a:r>
            <a:endParaRPr lang="en-US" sz="3200" dirty="0"/>
          </a:p>
        </p:txBody>
      </p:sp>
      <p:sp>
        <p:nvSpPr>
          <p:cNvPr id="16" name="Rounded Rectangle 15"/>
          <p:cNvSpPr/>
          <p:nvPr/>
        </p:nvSpPr>
        <p:spPr>
          <a:xfrm>
            <a:off x="808685" y="1189477"/>
            <a:ext cx="5309086" cy="4427551"/>
          </a:xfrm>
          <a:prstGeom prst="roundRect">
            <a:avLst>
              <a:gd name="adj" fmla="val 1608"/>
            </a:avLst>
          </a:prstGeom>
          <a:ln>
            <a:solidFill>
              <a:schemeClr val="bg1">
                <a:lumMod val="75000"/>
              </a:schemeClr>
            </a:solidFill>
          </a:ln>
          <a:effectLst>
            <a:outerShdw blurRad="12700" dist="12700" dir="2700000" algn="tl" rotWithShape="0">
              <a:schemeClr val="bg1">
                <a:lumMod val="75000"/>
                <a:alpha val="40000"/>
              </a:scheme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604160" y="1203838"/>
            <a:ext cx="15784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Segoe UI Semibold" panose="020B0702040204020203" pitchFamily="34" charset="0"/>
              </a:rPr>
              <a:t>Drug Panel</a:t>
            </a:r>
            <a:endParaRPr lang="en-US" sz="1400" dirty="0">
              <a:latin typeface="Segoe UI Semibold" panose="020B0702040204020203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65131" y="1634545"/>
            <a:ext cx="10379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Search Panel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903105" y="1645730"/>
            <a:ext cx="4045316" cy="239539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0343" y="1635554"/>
            <a:ext cx="258077" cy="258077"/>
          </a:xfrm>
          <a:prstGeom prst="rect">
            <a:avLst/>
          </a:prstGeom>
        </p:spPr>
      </p:pic>
      <p:sp>
        <p:nvSpPr>
          <p:cNvPr id="31" name="Rounded Rectangle 30"/>
          <p:cNvSpPr/>
          <p:nvPr/>
        </p:nvSpPr>
        <p:spPr>
          <a:xfrm>
            <a:off x="2997296" y="5138172"/>
            <a:ext cx="792155" cy="279699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Add</a:t>
            </a:r>
            <a:endParaRPr lang="en-US" sz="1050" dirty="0"/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431" y="1192527"/>
            <a:ext cx="343501" cy="343501"/>
          </a:xfrm>
          <a:prstGeom prst="rect">
            <a:avLst/>
          </a:prstGeom>
        </p:spPr>
      </p:pic>
      <p:sp>
        <p:nvSpPr>
          <p:cNvPr id="43" name="TextBox 42"/>
          <p:cNvSpPr txBox="1"/>
          <p:nvPr/>
        </p:nvSpPr>
        <p:spPr>
          <a:xfrm>
            <a:off x="1905119" y="1634545"/>
            <a:ext cx="10379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Tuberculosis</a:t>
            </a:r>
            <a:endParaRPr lang="en-US" sz="1600" dirty="0"/>
          </a:p>
        </p:txBody>
      </p:sp>
      <p:sp>
        <p:nvSpPr>
          <p:cNvPr id="67" name="TextBox 66"/>
          <p:cNvSpPr txBox="1"/>
          <p:nvPr/>
        </p:nvSpPr>
        <p:spPr>
          <a:xfrm>
            <a:off x="6674645" y="1189477"/>
            <a:ext cx="50274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Default panel gets populated based on diagnosis.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Doctors can search standard drug list based on diseases.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Doctors can 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select and add drugs to th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 treatment summary.</a:t>
            </a:r>
            <a:endParaRPr lang="en-US" sz="12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820560" y="3852599"/>
            <a:ext cx="5297211" cy="3106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/>
          <p:cNvSpPr/>
          <p:nvPr/>
        </p:nvSpPr>
        <p:spPr>
          <a:xfrm>
            <a:off x="820560" y="3503811"/>
            <a:ext cx="5297211" cy="3106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08685" y="2188028"/>
            <a:ext cx="5309086" cy="2458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/>
          <p:cNvSpPr/>
          <p:nvPr/>
        </p:nvSpPr>
        <p:spPr>
          <a:xfrm>
            <a:off x="820560" y="2824457"/>
            <a:ext cx="5297211" cy="3106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820560" y="2493681"/>
            <a:ext cx="5297211" cy="3106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1154065" y="2036828"/>
            <a:ext cx="1037972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Drug</a:t>
            </a:r>
          </a:p>
          <a:p>
            <a:pPr>
              <a:lnSpc>
                <a:spcPct val="200000"/>
              </a:lnSpc>
            </a:pPr>
            <a:r>
              <a:rPr lang="en-US" sz="1100" dirty="0" err="1" smtClean="0">
                <a:latin typeface="Segoe UI Semibold" panose="020B0702040204020203" pitchFamily="34" charset="0"/>
              </a:rPr>
              <a:t>Zerup</a:t>
            </a:r>
            <a:endParaRPr lang="en-US" sz="1100" dirty="0">
              <a:latin typeface="Segoe UI Semibold" panose="020B0702040204020203" pitchFamily="34" charset="0"/>
            </a:endParaRPr>
          </a:p>
          <a:p>
            <a:pPr>
              <a:lnSpc>
                <a:spcPct val="200000"/>
              </a:lnSpc>
            </a:pPr>
            <a:r>
              <a:rPr lang="en-US" sz="1100" dirty="0" err="1" smtClean="0">
                <a:latin typeface="Segoe UI Semibold" panose="020B0702040204020203" pitchFamily="34" charset="0"/>
              </a:rPr>
              <a:t>Weril</a:t>
            </a:r>
            <a:r>
              <a:rPr lang="en-US" sz="1100" dirty="0" smtClean="0">
                <a:latin typeface="Segoe UI Semibold" panose="020B0702040204020203" pitchFamily="34" charset="0"/>
              </a:rPr>
              <a:t> </a:t>
            </a:r>
          </a:p>
          <a:p>
            <a:pPr>
              <a:lnSpc>
                <a:spcPct val="200000"/>
              </a:lnSpc>
            </a:pPr>
            <a:r>
              <a:rPr lang="en-US" sz="1100" dirty="0" err="1" smtClean="0">
                <a:latin typeface="Segoe UI Semibold" panose="020B0702040204020203" pitchFamily="34" charset="0"/>
              </a:rPr>
              <a:t>Rempot</a:t>
            </a:r>
            <a:r>
              <a:rPr lang="en-US" sz="1100" dirty="0" smtClean="0">
                <a:latin typeface="Segoe UI Semibold" panose="020B0702040204020203" pitchFamily="34" charset="0"/>
              </a:rPr>
              <a:t> </a:t>
            </a:r>
          </a:p>
          <a:p>
            <a:pPr>
              <a:lnSpc>
                <a:spcPct val="200000"/>
              </a:lnSpc>
            </a:pPr>
            <a:r>
              <a:rPr lang="en-US" sz="1100" dirty="0" err="1" smtClean="0">
                <a:latin typeface="Segoe UI Semibold" panose="020B0702040204020203" pitchFamily="34" charset="0"/>
              </a:rPr>
              <a:t>Sedugh</a:t>
            </a:r>
            <a:endParaRPr lang="en-US" sz="1100" dirty="0" smtClean="0">
              <a:latin typeface="Segoe UI Semibold" panose="020B0702040204020203" pitchFamily="34" charset="0"/>
            </a:endParaRPr>
          </a:p>
          <a:p>
            <a:pPr>
              <a:lnSpc>
                <a:spcPct val="200000"/>
              </a:lnSpc>
            </a:pPr>
            <a:r>
              <a:rPr lang="en-US" sz="1100" dirty="0" err="1" smtClean="0">
                <a:latin typeface="Segoe UI Semibold" panose="020B0702040204020203" pitchFamily="34" charset="0"/>
              </a:rPr>
              <a:t>Sttukil</a:t>
            </a:r>
            <a:r>
              <a:rPr lang="en-US" sz="1100" dirty="0" smtClean="0">
                <a:latin typeface="Segoe UI Semibold" panose="020B0702040204020203" pitchFamily="34" charset="0"/>
              </a:rPr>
              <a:t> </a:t>
            </a:r>
          </a:p>
          <a:p>
            <a:pPr>
              <a:lnSpc>
                <a:spcPct val="200000"/>
              </a:lnSpc>
            </a:pPr>
            <a:r>
              <a:rPr lang="en-US" sz="1100" dirty="0" err="1" smtClean="0">
                <a:latin typeface="Segoe UI Semibold" panose="020B0702040204020203" pitchFamily="34" charset="0"/>
              </a:rPr>
              <a:t>Calkip</a:t>
            </a:r>
            <a:endParaRPr lang="en-US" sz="1100" dirty="0" smtClean="0">
              <a:latin typeface="Segoe UI Semibold" panose="020B0702040204020203" pitchFamily="34" charset="0"/>
            </a:endParaRPr>
          </a:p>
          <a:p>
            <a:pPr>
              <a:lnSpc>
                <a:spcPct val="200000"/>
              </a:lnSpc>
            </a:pPr>
            <a:r>
              <a:rPr lang="en-US" sz="1100" dirty="0" err="1" smtClean="0">
                <a:latin typeface="Segoe UI Semibold" panose="020B0702040204020203" pitchFamily="34" charset="0"/>
              </a:rPr>
              <a:t>Novocol</a:t>
            </a:r>
            <a:r>
              <a:rPr lang="en-US" sz="1100" dirty="0" smtClean="0">
                <a:latin typeface="Segoe UI Semibold" panose="020B0702040204020203" pitchFamily="34" charset="0"/>
              </a:rPr>
              <a:t> 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981379" y="2036828"/>
            <a:ext cx="1037972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Strength</a:t>
            </a:r>
          </a:p>
          <a:p>
            <a:pPr>
              <a:lnSpc>
                <a:spcPct val="200000"/>
              </a:lnSpc>
            </a:pPr>
            <a:r>
              <a:rPr lang="en-US" sz="1100" dirty="0" smtClean="0"/>
              <a:t>5mg</a:t>
            </a:r>
          </a:p>
          <a:p>
            <a:pPr>
              <a:lnSpc>
                <a:spcPct val="200000"/>
              </a:lnSpc>
            </a:pPr>
            <a:r>
              <a:rPr lang="en-US" sz="1100" dirty="0" smtClean="0"/>
              <a:t>10mg</a:t>
            </a:r>
          </a:p>
          <a:p>
            <a:pPr>
              <a:lnSpc>
                <a:spcPct val="200000"/>
              </a:lnSpc>
            </a:pPr>
            <a:r>
              <a:rPr lang="en-US" sz="1100" dirty="0" smtClean="0"/>
              <a:t>150mg</a:t>
            </a:r>
          </a:p>
          <a:p>
            <a:pPr>
              <a:lnSpc>
                <a:spcPct val="200000"/>
              </a:lnSpc>
            </a:pPr>
            <a:endParaRPr lang="en-US" sz="1100" dirty="0"/>
          </a:p>
          <a:p>
            <a:pPr>
              <a:lnSpc>
                <a:spcPct val="200000"/>
              </a:lnSpc>
            </a:pPr>
            <a:r>
              <a:rPr lang="en-US" sz="1100" dirty="0" smtClean="0"/>
              <a:t>50mg</a:t>
            </a:r>
          </a:p>
          <a:p>
            <a:pPr>
              <a:lnSpc>
                <a:spcPct val="200000"/>
              </a:lnSpc>
            </a:pPr>
            <a:endParaRPr lang="en-US" sz="1100" dirty="0"/>
          </a:p>
          <a:p>
            <a:pPr>
              <a:lnSpc>
                <a:spcPct val="200000"/>
              </a:lnSpc>
            </a:pPr>
            <a:r>
              <a:rPr lang="en-US" sz="1100" dirty="0" smtClean="0"/>
              <a:t>10mg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950149" y="2036828"/>
            <a:ext cx="1037972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Duration</a:t>
            </a:r>
          </a:p>
          <a:p>
            <a:pPr>
              <a:lnSpc>
                <a:spcPct val="200000"/>
              </a:lnSpc>
            </a:pPr>
            <a:r>
              <a:rPr lang="en-US" sz="1100" dirty="0" smtClean="0"/>
              <a:t>4 days</a:t>
            </a:r>
          </a:p>
          <a:p>
            <a:pPr>
              <a:lnSpc>
                <a:spcPct val="200000"/>
              </a:lnSpc>
            </a:pPr>
            <a:r>
              <a:rPr lang="en-US" sz="1100" dirty="0"/>
              <a:t>4</a:t>
            </a:r>
            <a:r>
              <a:rPr lang="en-US" sz="1100" dirty="0" smtClean="0"/>
              <a:t> days</a:t>
            </a:r>
          </a:p>
          <a:p>
            <a:pPr>
              <a:lnSpc>
                <a:spcPct val="200000"/>
              </a:lnSpc>
            </a:pPr>
            <a:r>
              <a:rPr lang="en-US" sz="1100" dirty="0" smtClean="0"/>
              <a:t>30 days</a:t>
            </a:r>
          </a:p>
          <a:p>
            <a:pPr>
              <a:lnSpc>
                <a:spcPct val="200000"/>
              </a:lnSpc>
            </a:pPr>
            <a:r>
              <a:rPr lang="en-US" sz="1100" dirty="0" smtClean="0"/>
              <a:t>Once</a:t>
            </a:r>
            <a:endParaRPr lang="en-US" sz="1100" dirty="0"/>
          </a:p>
          <a:p>
            <a:pPr>
              <a:lnSpc>
                <a:spcPct val="200000"/>
              </a:lnSpc>
            </a:pPr>
            <a:r>
              <a:rPr lang="en-US" sz="1100" dirty="0"/>
              <a:t>4</a:t>
            </a:r>
            <a:r>
              <a:rPr lang="en-US" sz="1100" dirty="0" smtClean="0"/>
              <a:t> days</a:t>
            </a:r>
          </a:p>
          <a:p>
            <a:pPr>
              <a:lnSpc>
                <a:spcPct val="200000"/>
              </a:lnSpc>
            </a:pPr>
            <a:r>
              <a:rPr lang="en-US" sz="1100" dirty="0" smtClean="0"/>
              <a:t>Once</a:t>
            </a:r>
            <a:endParaRPr lang="en-US" sz="1100" dirty="0"/>
          </a:p>
          <a:p>
            <a:pPr>
              <a:lnSpc>
                <a:spcPct val="200000"/>
              </a:lnSpc>
            </a:pPr>
            <a:r>
              <a:rPr lang="en-US" sz="1100" dirty="0"/>
              <a:t>8</a:t>
            </a:r>
            <a:r>
              <a:rPr lang="en-US" sz="1100" dirty="0" smtClean="0"/>
              <a:t> days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846665" y="2036828"/>
            <a:ext cx="1037972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Dosage</a:t>
            </a:r>
          </a:p>
          <a:p>
            <a:pPr>
              <a:lnSpc>
                <a:spcPct val="200000"/>
              </a:lnSpc>
            </a:pPr>
            <a:r>
              <a:rPr lang="en-US" sz="1100" dirty="0" smtClean="0"/>
              <a:t>Once daily</a:t>
            </a:r>
          </a:p>
          <a:p>
            <a:pPr>
              <a:lnSpc>
                <a:spcPct val="200000"/>
              </a:lnSpc>
            </a:pPr>
            <a:r>
              <a:rPr lang="en-US" sz="1100" dirty="0" smtClean="0"/>
              <a:t>Once daily</a:t>
            </a:r>
          </a:p>
          <a:p>
            <a:pPr>
              <a:lnSpc>
                <a:spcPct val="200000"/>
              </a:lnSpc>
            </a:pPr>
            <a:r>
              <a:rPr lang="en-US" sz="1100" dirty="0" smtClean="0"/>
              <a:t>Thrice daily</a:t>
            </a:r>
          </a:p>
          <a:p>
            <a:pPr>
              <a:lnSpc>
                <a:spcPct val="200000"/>
              </a:lnSpc>
            </a:pPr>
            <a:r>
              <a:rPr lang="en-US" sz="1100" dirty="0" smtClean="0"/>
              <a:t>Once</a:t>
            </a:r>
          </a:p>
          <a:p>
            <a:pPr>
              <a:lnSpc>
                <a:spcPct val="200000"/>
              </a:lnSpc>
            </a:pPr>
            <a:r>
              <a:rPr lang="en-US" sz="1100" dirty="0" smtClean="0"/>
              <a:t>Once Daily</a:t>
            </a:r>
          </a:p>
          <a:p>
            <a:pPr>
              <a:lnSpc>
                <a:spcPct val="200000"/>
              </a:lnSpc>
            </a:pPr>
            <a:r>
              <a:rPr lang="en-US" sz="1100" dirty="0" smtClean="0"/>
              <a:t>Once</a:t>
            </a:r>
          </a:p>
          <a:p>
            <a:pPr>
              <a:lnSpc>
                <a:spcPct val="200000"/>
              </a:lnSpc>
            </a:pPr>
            <a:r>
              <a:rPr lang="en-US" sz="1100" dirty="0" smtClean="0"/>
              <a:t>Twice daily</a:t>
            </a:r>
            <a:endParaRPr lang="en-US" sz="1100" dirty="0"/>
          </a:p>
        </p:txBody>
      </p:sp>
      <p:sp>
        <p:nvSpPr>
          <p:cNvPr id="48" name="TextBox 47"/>
          <p:cNvSpPr txBox="1"/>
          <p:nvPr/>
        </p:nvSpPr>
        <p:spPr>
          <a:xfrm>
            <a:off x="4885861" y="2036828"/>
            <a:ext cx="1037972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Route</a:t>
            </a:r>
          </a:p>
          <a:p>
            <a:pPr>
              <a:lnSpc>
                <a:spcPct val="200000"/>
              </a:lnSpc>
            </a:pPr>
            <a:r>
              <a:rPr lang="en-US" sz="1100" dirty="0" smtClean="0"/>
              <a:t>Oral</a:t>
            </a:r>
          </a:p>
          <a:p>
            <a:pPr>
              <a:lnSpc>
                <a:spcPct val="200000"/>
              </a:lnSpc>
            </a:pPr>
            <a:r>
              <a:rPr lang="en-US" sz="1100" dirty="0" smtClean="0"/>
              <a:t>Oral</a:t>
            </a:r>
          </a:p>
          <a:p>
            <a:pPr>
              <a:lnSpc>
                <a:spcPct val="200000"/>
              </a:lnSpc>
            </a:pPr>
            <a:r>
              <a:rPr lang="en-US" sz="1100" dirty="0" smtClean="0"/>
              <a:t>Oral</a:t>
            </a:r>
          </a:p>
          <a:p>
            <a:pPr>
              <a:lnSpc>
                <a:spcPct val="200000"/>
              </a:lnSpc>
            </a:pPr>
            <a:r>
              <a:rPr lang="en-US" sz="1100" dirty="0" smtClean="0"/>
              <a:t>Injection</a:t>
            </a:r>
          </a:p>
          <a:p>
            <a:pPr>
              <a:lnSpc>
                <a:spcPct val="200000"/>
              </a:lnSpc>
            </a:pPr>
            <a:r>
              <a:rPr lang="en-US" sz="1100" dirty="0" smtClean="0"/>
              <a:t>Oral</a:t>
            </a:r>
          </a:p>
          <a:p>
            <a:pPr>
              <a:lnSpc>
                <a:spcPct val="200000"/>
              </a:lnSpc>
            </a:pPr>
            <a:r>
              <a:rPr lang="en-US" sz="1100" dirty="0" smtClean="0"/>
              <a:t>Injection</a:t>
            </a:r>
          </a:p>
          <a:p>
            <a:pPr>
              <a:lnSpc>
                <a:spcPct val="200000"/>
              </a:lnSpc>
            </a:pPr>
            <a:r>
              <a:rPr lang="en-US" sz="1100" dirty="0" smtClean="0"/>
              <a:t>Oral</a:t>
            </a:r>
            <a:endParaRPr lang="en-US" sz="1100" dirty="0"/>
          </a:p>
        </p:txBody>
      </p:sp>
      <p:sp>
        <p:nvSpPr>
          <p:cNvPr id="65" name="Rectangle 64"/>
          <p:cNvSpPr/>
          <p:nvPr/>
        </p:nvSpPr>
        <p:spPr>
          <a:xfrm>
            <a:off x="962375" y="2585500"/>
            <a:ext cx="141514" cy="12942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962375" y="2908163"/>
            <a:ext cx="141514" cy="12942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962375" y="3264454"/>
            <a:ext cx="141514" cy="129428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962375" y="3587117"/>
            <a:ext cx="141514" cy="12942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/>
          <p:cNvSpPr/>
          <p:nvPr/>
        </p:nvSpPr>
        <p:spPr>
          <a:xfrm>
            <a:off x="962375" y="3936985"/>
            <a:ext cx="141514" cy="12942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/>
          <p:cNvSpPr/>
          <p:nvPr/>
        </p:nvSpPr>
        <p:spPr>
          <a:xfrm>
            <a:off x="962375" y="4259648"/>
            <a:ext cx="141514" cy="129428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962375" y="4612812"/>
            <a:ext cx="141514" cy="129428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0" name="Picture 99"/>
          <p:cNvPicPr>
            <a:picLocks noChangeAspect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440" y="2556865"/>
            <a:ext cx="193896" cy="193896"/>
          </a:xfrm>
          <a:prstGeom prst="rect">
            <a:avLst/>
          </a:prstGeom>
        </p:spPr>
      </p:pic>
      <p:pic>
        <p:nvPicPr>
          <p:cNvPr id="101" name="Picture 100"/>
          <p:cNvPicPr>
            <a:picLocks noChangeAspect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440" y="2883208"/>
            <a:ext cx="193896" cy="193896"/>
          </a:xfrm>
          <a:prstGeom prst="rect">
            <a:avLst/>
          </a:prstGeom>
        </p:spPr>
      </p:pic>
      <p:pic>
        <p:nvPicPr>
          <p:cNvPr id="110" name="Picture 109"/>
          <p:cNvPicPr>
            <a:picLocks noChangeAspect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440" y="3555698"/>
            <a:ext cx="193896" cy="193896"/>
          </a:xfrm>
          <a:prstGeom prst="rect">
            <a:avLst/>
          </a:prstGeom>
        </p:spPr>
      </p:pic>
      <p:pic>
        <p:nvPicPr>
          <p:cNvPr id="111" name="Picture 110"/>
          <p:cNvPicPr>
            <a:picLocks noChangeAspect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440" y="3901152"/>
            <a:ext cx="193896" cy="193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3351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808685" y="1189477"/>
            <a:ext cx="6092858" cy="4427551"/>
          </a:xfrm>
          <a:prstGeom prst="roundRect">
            <a:avLst>
              <a:gd name="adj" fmla="val 1608"/>
            </a:avLst>
          </a:prstGeom>
          <a:ln>
            <a:solidFill>
              <a:schemeClr val="bg1">
                <a:lumMod val="75000"/>
              </a:schemeClr>
            </a:solidFill>
          </a:ln>
          <a:effectLst>
            <a:outerShdw blurRad="12700" dist="12700" dir="2700000" algn="tl" rotWithShape="0">
              <a:schemeClr val="bg1">
                <a:lumMod val="75000"/>
                <a:alpha val="40000"/>
              </a:scheme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808685" y="2825432"/>
            <a:ext cx="6092858" cy="3106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808685" y="2476644"/>
            <a:ext cx="6092858" cy="3106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18040" y="151780"/>
            <a:ext cx="10749366" cy="88613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Wireframes – Past Medication</a:t>
            </a:r>
            <a:endParaRPr lang="en-US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2950149" y="1203838"/>
            <a:ext cx="15784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Segoe UI Semibold" panose="020B0702040204020203" pitchFamily="34" charset="0"/>
              </a:rPr>
              <a:t>Past Medication</a:t>
            </a:r>
            <a:endParaRPr lang="en-US" sz="1400" dirty="0">
              <a:latin typeface="Segoe UI Semibold" panose="020B0702040204020203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65131" y="1634545"/>
            <a:ext cx="10379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Search Drugs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903104" y="1645730"/>
            <a:ext cx="4812089" cy="247901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7117" y="1635554"/>
            <a:ext cx="258077" cy="258077"/>
          </a:xfrm>
          <a:prstGeom prst="rect">
            <a:avLst/>
          </a:prstGeom>
        </p:spPr>
      </p:pic>
      <p:sp>
        <p:nvSpPr>
          <p:cNvPr id="31" name="Rounded Rectangle 30"/>
          <p:cNvSpPr/>
          <p:nvPr/>
        </p:nvSpPr>
        <p:spPr>
          <a:xfrm>
            <a:off x="3588657" y="5138172"/>
            <a:ext cx="792155" cy="279699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Add</a:t>
            </a:r>
            <a:endParaRPr lang="en-US" sz="1050" dirty="0"/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7274" y="1192527"/>
            <a:ext cx="343501" cy="34350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08685" y="2166256"/>
            <a:ext cx="6092858" cy="25669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1154065" y="2036828"/>
            <a:ext cx="1037972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Drug</a:t>
            </a:r>
          </a:p>
          <a:p>
            <a:pPr>
              <a:lnSpc>
                <a:spcPct val="200000"/>
              </a:lnSpc>
            </a:pPr>
            <a:r>
              <a:rPr lang="en-US" sz="1100" dirty="0" err="1" smtClean="0">
                <a:latin typeface="Segoe UI Semibold" panose="020B0702040204020203" pitchFamily="34" charset="0"/>
              </a:rPr>
              <a:t>Zerup</a:t>
            </a:r>
            <a:endParaRPr lang="en-US" sz="1100" dirty="0">
              <a:latin typeface="Segoe UI Semibold" panose="020B0702040204020203" pitchFamily="34" charset="0"/>
            </a:endParaRPr>
          </a:p>
          <a:p>
            <a:pPr>
              <a:lnSpc>
                <a:spcPct val="200000"/>
              </a:lnSpc>
            </a:pPr>
            <a:r>
              <a:rPr lang="en-US" sz="1100" dirty="0" err="1" smtClean="0">
                <a:latin typeface="Segoe UI Semibold" panose="020B0702040204020203" pitchFamily="34" charset="0"/>
              </a:rPr>
              <a:t>Weril</a:t>
            </a:r>
            <a:r>
              <a:rPr lang="en-US" sz="1100" dirty="0" smtClean="0">
                <a:latin typeface="Segoe UI Semibold" panose="020B0702040204020203" pitchFamily="34" charset="0"/>
              </a:rPr>
              <a:t> </a:t>
            </a:r>
          </a:p>
          <a:p>
            <a:pPr>
              <a:lnSpc>
                <a:spcPct val="200000"/>
              </a:lnSpc>
            </a:pPr>
            <a:r>
              <a:rPr lang="en-US" sz="1100" dirty="0" err="1" smtClean="0">
                <a:latin typeface="Segoe UI Semibold" panose="020B0702040204020203" pitchFamily="34" charset="0"/>
              </a:rPr>
              <a:t>Rempot</a:t>
            </a:r>
            <a:r>
              <a:rPr lang="en-US" sz="1100" dirty="0" smtClean="0">
                <a:latin typeface="Segoe UI Semibold" panose="020B0702040204020203" pitchFamily="34" charset="0"/>
              </a:rPr>
              <a:t> </a:t>
            </a:r>
          </a:p>
          <a:p>
            <a:pPr>
              <a:lnSpc>
                <a:spcPct val="200000"/>
              </a:lnSpc>
            </a:pPr>
            <a:r>
              <a:rPr lang="en-US" sz="1100" dirty="0" err="1" smtClean="0"/>
              <a:t>Sedugh</a:t>
            </a:r>
            <a:endParaRPr lang="en-US" sz="1100" dirty="0" smtClean="0"/>
          </a:p>
          <a:p>
            <a:pPr>
              <a:lnSpc>
                <a:spcPct val="200000"/>
              </a:lnSpc>
            </a:pPr>
            <a:r>
              <a:rPr lang="en-US" sz="1100" dirty="0" err="1" smtClean="0"/>
              <a:t>Sttukil</a:t>
            </a:r>
            <a:r>
              <a:rPr lang="en-US" sz="1100" dirty="0" smtClean="0"/>
              <a:t> </a:t>
            </a:r>
          </a:p>
          <a:p>
            <a:pPr>
              <a:lnSpc>
                <a:spcPct val="200000"/>
              </a:lnSpc>
            </a:pPr>
            <a:r>
              <a:rPr lang="en-US" sz="1100" dirty="0" err="1" smtClean="0"/>
              <a:t>Calkip</a:t>
            </a:r>
            <a:endParaRPr lang="en-US" sz="1100" dirty="0" smtClean="0"/>
          </a:p>
          <a:p>
            <a:pPr>
              <a:lnSpc>
                <a:spcPct val="200000"/>
              </a:lnSpc>
            </a:pPr>
            <a:r>
              <a:rPr lang="en-US" sz="1100" dirty="0" err="1" smtClean="0"/>
              <a:t>Novocol</a:t>
            </a:r>
            <a:r>
              <a:rPr lang="en-US" sz="1100" dirty="0" smtClean="0"/>
              <a:t> 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981379" y="2036828"/>
            <a:ext cx="1037972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Strength</a:t>
            </a:r>
          </a:p>
          <a:p>
            <a:pPr>
              <a:lnSpc>
                <a:spcPct val="200000"/>
              </a:lnSpc>
            </a:pPr>
            <a:r>
              <a:rPr lang="en-US" sz="1100" dirty="0" smtClean="0"/>
              <a:t>5mg</a:t>
            </a:r>
          </a:p>
          <a:p>
            <a:pPr>
              <a:lnSpc>
                <a:spcPct val="200000"/>
              </a:lnSpc>
            </a:pPr>
            <a:r>
              <a:rPr lang="en-US" sz="1100" dirty="0" smtClean="0"/>
              <a:t>10mg</a:t>
            </a:r>
          </a:p>
          <a:p>
            <a:pPr>
              <a:lnSpc>
                <a:spcPct val="200000"/>
              </a:lnSpc>
            </a:pPr>
            <a:r>
              <a:rPr lang="en-US" sz="1100" dirty="0" smtClean="0"/>
              <a:t>150mg</a:t>
            </a:r>
          </a:p>
          <a:p>
            <a:pPr>
              <a:lnSpc>
                <a:spcPct val="200000"/>
              </a:lnSpc>
            </a:pPr>
            <a:endParaRPr lang="en-US" sz="1100" dirty="0"/>
          </a:p>
          <a:p>
            <a:pPr>
              <a:lnSpc>
                <a:spcPct val="200000"/>
              </a:lnSpc>
            </a:pPr>
            <a:r>
              <a:rPr lang="en-US" sz="1100" dirty="0" smtClean="0"/>
              <a:t>50mg</a:t>
            </a:r>
          </a:p>
          <a:p>
            <a:pPr>
              <a:lnSpc>
                <a:spcPct val="200000"/>
              </a:lnSpc>
            </a:pPr>
            <a:endParaRPr lang="en-US" sz="1100" dirty="0"/>
          </a:p>
          <a:p>
            <a:pPr>
              <a:lnSpc>
                <a:spcPct val="200000"/>
              </a:lnSpc>
            </a:pPr>
            <a:r>
              <a:rPr lang="en-US" sz="1100" dirty="0" smtClean="0"/>
              <a:t>10mg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950149" y="2036828"/>
            <a:ext cx="1037972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Duration</a:t>
            </a:r>
          </a:p>
          <a:p>
            <a:pPr>
              <a:lnSpc>
                <a:spcPct val="200000"/>
              </a:lnSpc>
            </a:pPr>
            <a:r>
              <a:rPr lang="en-US" sz="1100" dirty="0" smtClean="0"/>
              <a:t>4 days</a:t>
            </a:r>
          </a:p>
          <a:p>
            <a:pPr>
              <a:lnSpc>
                <a:spcPct val="200000"/>
              </a:lnSpc>
            </a:pPr>
            <a:r>
              <a:rPr lang="en-US" sz="1100" dirty="0"/>
              <a:t>4</a:t>
            </a:r>
            <a:r>
              <a:rPr lang="en-US" sz="1100" dirty="0" smtClean="0"/>
              <a:t> days</a:t>
            </a:r>
          </a:p>
          <a:p>
            <a:pPr>
              <a:lnSpc>
                <a:spcPct val="200000"/>
              </a:lnSpc>
            </a:pPr>
            <a:r>
              <a:rPr lang="en-US" sz="1100" dirty="0" smtClean="0"/>
              <a:t>30 days</a:t>
            </a:r>
          </a:p>
          <a:p>
            <a:pPr>
              <a:lnSpc>
                <a:spcPct val="200000"/>
              </a:lnSpc>
            </a:pPr>
            <a:r>
              <a:rPr lang="en-US" sz="1100" dirty="0" smtClean="0"/>
              <a:t>Once</a:t>
            </a:r>
            <a:endParaRPr lang="en-US" sz="1100" dirty="0"/>
          </a:p>
          <a:p>
            <a:pPr>
              <a:lnSpc>
                <a:spcPct val="200000"/>
              </a:lnSpc>
            </a:pPr>
            <a:r>
              <a:rPr lang="en-US" sz="1100" dirty="0"/>
              <a:t>4</a:t>
            </a:r>
            <a:r>
              <a:rPr lang="en-US" sz="1100" dirty="0" smtClean="0"/>
              <a:t> days</a:t>
            </a:r>
          </a:p>
          <a:p>
            <a:pPr>
              <a:lnSpc>
                <a:spcPct val="200000"/>
              </a:lnSpc>
            </a:pPr>
            <a:r>
              <a:rPr lang="en-US" sz="1100" dirty="0" smtClean="0"/>
              <a:t>Once</a:t>
            </a:r>
            <a:endParaRPr lang="en-US" sz="1100" dirty="0"/>
          </a:p>
          <a:p>
            <a:pPr>
              <a:lnSpc>
                <a:spcPct val="200000"/>
              </a:lnSpc>
            </a:pPr>
            <a:r>
              <a:rPr lang="en-US" sz="1100" dirty="0"/>
              <a:t>8</a:t>
            </a:r>
            <a:r>
              <a:rPr lang="en-US" sz="1100" dirty="0" smtClean="0"/>
              <a:t> days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846665" y="2036828"/>
            <a:ext cx="1037972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Dosage</a:t>
            </a:r>
          </a:p>
          <a:p>
            <a:pPr>
              <a:lnSpc>
                <a:spcPct val="200000"/>
              </a:lnSpc>
            </a:pPr>
            <a:r>
              <a:rPr lang="en-US" sz="1100" dirty="0" smtClean="0"/>
              <a:t>Once daily</a:t>
            </a:r>
          </a:p>
          <a:p>
            <a:pPr>
              <a:lnSpc>
                <a:spcPct val="200000"/>
              </a:lnSpc>
            </a:pPr>
            <a:r>
              <a:rPr lang="en-US" sz="1100" dirty="0" smtClean="0"/>
              <a:t>Once daily</a:t>
            </a:r>
          </a:p>
          <a:p>
            <a:pPr>
              <a:lnSpc>
                <a:spcPct val="200000"/>
              </a:lnSpc>
            </a:pPr>
            <a:r>
              <a:rPr lang="en-US" sz="1100" dirty="0" smtClean="0"/>
              <a:t>Thrice daily</a:t>
            </a:r>
          </a:p>
          <a:p>
            <a:pPr>
              <a:lnSpc>
                <a:spcPct val="200000"/>
              </a:lnSpc>
            </a:pPr>
            <a:r>
              <a:rPr lang="en-US" sz="1100" dirty="0" smtClean="0"/>
              <a:t>Once</a:t>
            </a:r>
          </a:p>
          <a:p>
            <a:pPr>
              <a:lnSpc>
                <a:spcPct val="200000"/>
              </a:lnSpc>
            </a:pPr>
            <a:r>
              <a:rPr lang="en-US" sz="1100" dirty="0" smtClean="0"/>
              <a:t>Once Daily</a:t>
            </a:r>
          </a:p>
          <a:p>
            <a:pPr>
              <a:lnSpc>
                <a:spcPct val="200000"/>
              </a:lnSpc>
            </a:pPr>
            <a:r>
              <a:rPr lang="en-US" sz="1100" dirty="0" smtClean="0"/>
              <a:t>Once</a:t>
            </a:r>
          </a:p>
          <a:p>
            <a:pPr>
              <a:lnSpc>
                <a:spcPct val="200000"/>
              </a:lnSpc>
            </a:pPr>
            <a:r>
              <a:rPr lang="en-US" sz="1100" dirty="0" smtClean="0"/>
              <a:t>Twice daily</a:t>
            </a:r>
            <a:endParaRPr lang="en-US" sz="1100" dirty="0"/>
          </a:p>
        </p:txBody>
      </p:sp>
      <p:sp>
        <p:nvSpPr>
          <p:cNvPr id="48" name="TextBox 47"/>
          <p:cNvSpPr txBox="1"/>
          <p:nvPr/>
        </p:nvSpPr>
        <p:spPr>
          <a:xfrm>
            <a:off x="4885861" y="2036828"/>
            <a:ext cx="1037972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Route</a:t>
            </a:r>
          </a:p>
          <a:p>
            <a:pPr>
              <a:lnSpc>
                <a:spcPct val="200000"/>
              </a:lnSpc>
            </a:pPr>
            <a:r>
              <a:rPr lang="en-US" sz="1100" dirty="0" smtClean="0"/>
              <a:t>Oral</a:t>
            </a:r>
          </a:p>
          <a:p>
            <a:pPr>
              <a:lnSpc>
                <a:spcPct val="200000"/>
              </a:lnSpc>
            </a:pPr>
            <a:r>
              <a:rPr lang="en-US" sz="1100" dirty="0" smtClean="0"/>
              <a:t>Oral</a:t>
            </a:r>
          </a:p>
          <a:p>
            <a:pPr>
              <a:lnSpc>
                <a:spcPct val="200000"/>
              </a:lnSpc>
            </a:pPr>
            <a:r>
              <a:rPr lang="en-US" sz="1100" dirty="0" smtClean="0"/>
              <a:t>Oral</a:t>
            </a:r>
          </a:p>
          <a:p>
            <a:pPr>
              <a:lnSpc>
                <a:spcPct val="200000"/>
              </a:lnSpc>
            </a:pPr>
            <a:r>
              <a:rPr lang="en-US" sz="1100" dirty="0" smtClean="0"/>
              <a:t>Injection</a:t>
            </a:r>
          </a:p>
          <a:p>
            <a:pPr>
              <a:lnSpc>
                <a:spcPct val="200000"/>
              </a:lnSpc>
            </a:pPr>
            <a:r>
              <a:rPr lang="en-US" sz="1100" dirty="0" smtClean="0"/>
              <a:t>Oral</a:t>
            </a:r>
          </a:p>
          <a:p>
            <a:pPr>
              <a:lnSpc>
                <a:spcPct val="200000"/>
              </a:lnSpc>
            </a:pPr>
            <a:r>
              <a:rPr lang="en-US" sz="1100" dirty="0" smtClean="0"/>
              <a:t>Injection</a:t>
            </a:r>
          </a:p>
          <a:p>
            <a:pPr>
              <a:lnSpc>
                <a:spcPct val="200000"/>
              </a:lnSpc>
            </a:pPr>
            <a:r>
              <a:rPr lang="en-US" sz="1100" dirty="0" smtClean="0"/>
              <a:t>Oral</a:t>
            </a:r>
            <a:endParaRPr lang="en-US" sz="1100" dirty="0"/>
          </a:p>
        </p:txBody>
      </p:sp>
      <p:sp>
        <p:nvSpPr>
          <p:cNvPr id="32" name="TextBox 31"/>
          <p:cNvSpPr txBox="1"/>
          <p:nvPr/>
        </p:nvSpPr>
        <p:spPr>
          <a:xfrm>
            <a:off x="5777431" y="2036828"/>
            <a:ext cx="103797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Taken On</a:t>
            </a:r>
          </a:p>
          <a:p>
            <a:pPr>
              <a:lnSpc>
                <a:spcPct val="200000"/>
              </a:lnSpc>
            </a:pPr>
            <a:r>
              <a:rPr lang="en-US" sz="1100" dirty="0" smtClean="0">
                <a:latin typeface="Segoe UI Semibold" panose="020B0702040204020203" pitchFamily="34" charset="0"/>
              </a:rPr>
              <a:t>On-going</a:t>
            </a:r>
          </a:p>
          <a:p>
            <a:pPr>
              <a:lnSpc>
                <a:spcPct val="200000"/>
              </a:lnSpc>
            </a:pPr>
            <a:r>
              <a:rPr lang="en-US" sz="1100" dirty="0">
                <a:latin typeface="Segoe UI Semibold" panose="020B0702040204020203" pitchFamily="34" charset="0"/>
              </a:rPr>
              <a:t>On-going</a:t>
            </a:r>
          </a:p>
          <a:p>
            <a:pPr>
              <a:lnSpc>
                <a:spcPct val="200000"/>
              </a:lnSpc>
            </a:pPr>
            <a:r>
              <a:rPr lang="en-US" sz="1100" dirty="0">
                <a:latin typeface="Segoe UI Semibold" panose="020B0702040204020203" pitchFamily="34" charset="0"/>
              </a:rPr>
              <a:t>On-going</a:t>
            </a:r>
          </a:p>
          <a:p>
            <a:pPr>
              <a:lnSpc>
                <a:spcPct val="200000"/>
              </a:lnSpc>
            </a:pPr>
            <a:r>
              <a:rPr lang="en-US" sz="1100" dirty="0" smtClean="0"/>
              <a:t>15/07/2012</a:t>
            </a:r>
            <a:endParaRPr lang="en-US" sz="1100" dirty="0"/>
          </a:p>
          <a:p>
            <a:pPr>
              <a:lnSpc>
                <a:spcPct val="200000"/>
              </a:lnSpc>
            </a:pPr>
            <a:r>
              <a:rPr lang="en-US" sz="1100" dirty="0"/>
              <a:t>15/07/2012</a:t>
            </a:r>
          </a:p>
          <a:p>
            <a:pPr>
              <a:lnSpc>
                <a:spcPct val="200000"/>
              </a:lnSpc>
            </a:pPr>
            <a:r>
              <a:rPr lang="en-US" sz="1100" dirty="0" smtClean="0"/>
              <a:t>15/07/2012</a:t>
            </a:r>
            <a:endParaRPr lang="en-US" sz="1100" dirty="0"/>
          </a:p>
          <a:p>
            <a:pPr>
              <a:lnSpc>
                <a:spcPct val="200000"/>
              </a:lnSpc>
            </a:pPr>
            <a:r>
              <a:rPr lang="en-US" sz="1100" dirty="0" smtClean="0"/>
              <a:t>20/06/2012</a:t>
            </a:r>
            <a:endParaRPr lang="en-US" sz="1100" dirty="0"/>
          </a:p>
          <a:p>
            <a:pPr>
              <a:lnSpc>
                <a:spcPct val="200000"/>
              </a:lnSpc>
            </a:pPr>
            <a:endParaRPr lang="en-US" sz="1100" dirty="0" smtClean="0"/>
          </a:p>
        </p:txBody>
      </p:sp>
      <p:sp>
        <p:nvSpPr>
          <p:cNvPr id="2" name="Rectangle 1"/>
          <p:cNvSpPr/>
          <p:nvPr/>
        </p:nvSpPr>
        <p:spPr>
          <a:xfrm>
            <a:off x="962375" y="2585500"/>
            <a:ext cx="141514" cy="12942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962375" y="2908163"/>
            <a:ext cx="141514" cy="12942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962375" y="3264454"/>
            <a:ext cx="141514" cy="129428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962375" y="3587117"/>
            <a:ext cx="141514" cy="129428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962375" y="3936985"/>
            <a:ext cx="141514" cy="129428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962375" y="4259648"/>
            <a:ext cx="141514" cy="129428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962375" y="4612812"/>
            <a:ext cx="141514" cy="129428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440" y="2556865"/>
            <a:ext cx="193896" cy="193896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440" y="2883208"/>
            <a:ext cx="193896" cy="193896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7164502" y="1189477"/>
            <a:ext cx="50274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Similar interactions as drug panel.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Very handy for repeat patients where Doctors need to continue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few medicines</a:t>
            </a:r>
          </a:p>
        </p:txBody>
      </p:sp>
    </p:spTree>
    <p:extLst>
      <p:ext uri="{BB962C8B-B14F-4D97-AF65-F5344CB8AC3E}">
        <p14:creationId xmlns:p14="http://schemas.microsoft.com/office/powerpoint/2010/main" val="397374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3793" y="1199472"/>
            <a:ext cx="279699" cy="7853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763793" y="2060084"/>
            <a:ext cx="279699" cy="7853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63793" y="2920696"/>
            <a:ext cx="279699" cy="7853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 rot="16200000">
            <a:off x="510990" y="4034112"/>
            <a:ext cx="785308" cy="2796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Treatment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18040" y="151780"/>
            <a:ext cx="10749366" cy="88613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Wireframes – </a:t>
            </a:r>
            <a:r>
              <a:rPr lang="en-US" sz="3200" dirty="0" smtClean="0"/>
              <a:t>Treatment full </a:t>
            </a:r>
            <a:r>
              <a:rPr lang="en-US" sz="3200" dirty="0"/>
              <a:t>l</a:t>
            </a:r>
            <a:r>
              <a:rPr lang="en-US" sz="3200" dirty="0" smtClean="0"/>
              <a:t>ist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1226372" y="1199472"/>
            <a:ext cx="6379284" cy="4518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226372" y="1262232"/>
            <a:ext cx="14737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Treatment List</a:t>
            </a:r>
            <a:endParaRPr lang="en-US" sz="1600" dirty="0"/>
          </a:p>
        </p:txBody>
      </p:sp>
      <p:sp>
        <p:nvSpPr>
          <p:cNvPr id="9" name="Rounded Rectangle 8"/>
          <p:cNvSpPr/>
          <p:nvPr/>
        </p:nvSpPr>
        <p:spPr>
          <a:xfrm>
            <a:off x="5813042" y="1285532"/>
            <a:ext cx="792155" cy="279699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Problems</a:t>
            </a:r>
            <a:endParaRPr lang="en-US" sz="1050" dirty="0"/>
          </a:p>
        </p:txBody>
      </p:sp>
      <p:sp>
        <p:nvSpPr>
          <p:cNvPr id="10" name="Rounded Rectangle 9"/>
          <p:cNvSpPr/>
          <p:nvPr/>
        </p:nvSpPr>
        <p:spPr>
          <a:xfrm>
            <a:off x="6709349" y="1285532"/>
            <a:ext cx="792155" cy="279699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Allergies</a:t>
            </a:r>
            <a:endParaRPr lang="en-US" sz="1050" dirty="0"/>
          </a:p>
        </p:txBody>
      </p:sp>
      <p:sp>
        <p:nvSpPr>
          <p:cNvPr id="11" name="Rounded Rectangle 10"/>
          <p:cNvSpPr/>
          <p:nvPr/>
        </p:nvSpPr>
        <p:spPr>
          <a:xfrm>
            <a:off x="4756835" y="1285532"/>
            <a:ext cx="792155" cy="279699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Refer</a:t>
            </a:r>
            <a:endParaRPr lang="en-US" sz="1050" dirty="0"/>
          </a:p>
        </p:txBody>
      </p:sp>
      <p:sp>
        <p:nvSpPr>
          <p:cNvPr id="12" name="Rounded Rectangle 11"/>
          <p:cNvSpPr/>
          <p:nvPr/>
        </p:nvSpPr>
        <p:spPr>
          <a:xfrm>
            <a:off x="3987029" y="1285532"/>
            <a:ext cx="353545" cy="279699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/>
          </a:p>
        </p:txBody>
      </p:sp>
      <p:sp>
        <p:nvSpPr>
          <p:cNvPr id="13" name="TextBox 12"/>
          <p:cNvSpPr txBox="1"/>
          <p:nvPr/>
        </p:nvSpPr>
        <p:spPr>
          <a:xfrm>
            <a:off x="3367006" y="1283747"/>
            <a:ext cx="7095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Admit</a:t>
            </a:r>
            <a:endParaRPr lang="en-US" sz="1200" dirty="0"/>
          </a:p>
        </p:txBody>
      </p:sp>
      <p:sp>
        <p:nvSpPr>
          <p:cNvPr id="14" name="Rounded Rectangle 13"/>
          <p:cNvSpPr/>
          <p:nvPr/>
        </p:nvSpPr>
        <p:spPr>
          <a:xfrm>
            <a:off x="4299482" y="1285532"/>
            <a:ext cx="353545" cy="279699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/>
          </a:p>
        </p:txBody>
      </p:sp>
      <p:sp>
        <p:nvSpPr>
          <p:cNvPr id="15" name="Rectangle 14"/>
          <p:cNvSpPr/>
          <p:nvPr/>
        </p:nvSpPr>
        <p:spPr>
          <a:xfrm>
            <a:off x="1226372" y="1729496"/>
            <a:ext cx="6379284" cy="451820"/>
          </a:xfrm>
          <a:prstGeom prst="rect">
            <a:avLst/>
          </a:prstGeom>
          <a:solidFill>
            <a:srgbClr val="F9F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279674" y="1714052"/>
            <a:ext cx="11618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Add treatment</a:t>
            </a:r>
            <a:endParaRPr lang="en-US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3160053" y="1809232"/>
            <a:ext cx="5836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Drug</a:t>
            </a:r>
            <a:endParaRPr lang="en-US" sz="1600" dirty="0"/>
          </a:p>
        </p:txBody>
      </p:sp>
      <p:sp>
        <p:nvSpPr>
          <p:cNvPr id="18" name="Plus 17"/>
          <p:cNvSpPr/>
          <p:nvPr/>
        </p:nvSpPr>
        <p:spPr>
          <a:xfrm>
            <a:off x="3029368" y="1873389"/>
            <a:ext cx="175585" cy="168995"/>
          </a:xfrm>
          <a:prstGeom prst="mathPlu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3915043" y="1809232"/>
            <a:ext cx="9581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Drug Panel</a:t>
            </a:r>
            <a:endParaRPr lang="en-US" sz="1600" dirty="0"/>
          </a:p>
        </p:txBody>
      </p:sp>
      <p:sp>
        <p:nvSpPr>
          <p:cNvPr id="20" name="Plus 19"/>
          <p:cNvSpPr/>
          <p:nvPr/>
        </p:nvSpPr>
        <p:spPr>
          <a:xfrm>
            <a:off x="3784359" y="1873389"/>
            <a:ext cx="175585" cy="168995"/>
          </a:xfrm>
          <a:prstGeom prst="mathPlu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5044596" y="1809232"/>
            <a:ext cx="9581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Instruction</a:t>
            </a:r>
            <a:endParaRPr lang="en-US" sz="1600" dirty="0"/>
          </a:p>
        </p:txBody>
      </p:sp>
      <p:sp>
        <p:nvSpPr>
          <p:cNvPr id="22" name="Plus 21"/>
          <p:cNvSpPr/>
          <p:nvPr/>
        </p:nvSpPr>
        <p:spPr>
          <a:xfrm>
            <a:off x="4913912" y="1873389"/>
            <a:ext cx="175585" cy="168995"/>
          </a:xfrm>
          <a:prstGeom prst="mathPlu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6123407" y="1809232"/>
            <a:ext cx="137809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Past Medications </a:t>
            </a:r>
            <a:endParaRPr lang="en-US" sz="1600" dirty="0"/>
          </a:p>
        </p:txBody>
      </p:sp>
      <p:sp>
        <p:nvSpPr>
          <p:cNvPr id="24" name="Plus 23"/>
          <p:cNvSpPr/>
          <p:nvPr/>
        </p:nvSpPr>
        <p:spPr>
          <a:xfrm>
            <a:off x="5992723" y="1873389"/>
            <a:ext cx="175585" cy="168995"/>
          </a:xfrm>
          <a:prstGeom prst="mathPlu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1226372" y="2219381"/>
            <a:ext cx="6379284" cy="491151"/>
          </a:xfrm>
          <a:prstGeom prst="rect">
            <a:avLst/>
          </a:prstGeom>
          <a:solidFill>
            <a:srgbClr val="F9F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1224009" y="2235283"/>
            <a:ext cx="232837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Segoe UI Semibold" panose="020B0702040204020203" pitchFamily="34" charset="0"/>
              </a:rPr>
              <a:t>Glyburide Oral tablet 5mg</a:t>
            </a:r>
            <a:endParaRPr lang="en-US" sz="1600" dirty="0">
              <a:latin typeface="Segoe UI Semibold" panose="020B0702040204020203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224009" y="2456616"/>
            <a:ext cx="23283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2</a:t>
            </a:r>
            <a:r>
              <a:rPr lang="en-US" sz="900" dirty="0" smtClean="0"/>
              <a:t> </a:t>
            </a:r>
            <a:r>
              <a:rPr lang="en-US" sz="900" dirty="0" smtClean="0"/>
              <a:t>times a </a:t>
            </a:r>
            <a:r>
              <a:rPr lang="en-US" sz="900" dirty="0" smtClean="0"/>
              <a:t>day</a:t>
            </a:r>
            <a:endParaRPr lang="en-US" sz="1100" dirty="0"/>
          </a:p>
        </p:txBody>
      </p:sp>
      <p:sp>
        <p:nvSpPr>
          <p:cNvPr id="47" name="TextBox 46"/>
          <p:cNvSpPr txBox="1"/>
          <p:nvPr/>
        </p:nvSpPr>
        <p:spPr>
          <a:xfrm>
            <a:off x="5224495" y="2456616"/>
            <a:ext cx="243253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Start on </a:t>
            </a:r>
            <a:r>
              <a:rPr lang="en-US" sz="1050" dirty="0" smtClean="0">
                <a:latin typeface="Segoe UI Semibold" panose="020B0702040204020203" pitchFamily="34" charset="0"/>
              </a:rPr>
              <a:t>15/8/2012</a:t>
            </a:r>
            <a:r>
              <a:rPr lang="en-US" sz="900" dirty="0" smtClean="0"/>
              <a:t>  Ends on </a:t>
            </a:r>
            <a:r>
              <a:rPr lang="en-US" sz="1050" dirty="0" smtClean="0">
                <a:latin typeface="Segoe UI Semibold" panose="020B0702040204020203" pitchFamily="34" charset="0"/>
              </a:rPr>
              <a:t>18/8/2012</a:t>
            </a:r>
            <a:endParaRPr lang="en-US" sz="1400" dirty="0">
              <a:latin typeface="Segoe UI Semibold" panose="020B0702040204020203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224009" y="2742336"/>
            <a:ext cx="232837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Segoe UI Semibold" panose="020B0702040204020203" pitchFamily="34" charset="0"/>
              </a:rPr>
              <a:t>Benadryl Syrup </a:t>
            </a:r>
            <a:endParaRPr lang="en-US" sz="1600" dirty="0">
              <a:latin typeface="Segoe UI Semibold" panose="020B0702040204020203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224009" y="2963669"/>
            <a:ext cx="23283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3</a:t>
            </a:r>
            <a:r>
              <a:rPr lang="en-US" sz="900" dirty="0" smtClean="0"/>
              <a:t> times a day </a:t>
            </a:r>
            <a:endParaRPr lang="en-US" sz="1100" dirty="0"/>
          </a:p>
        </p:txBody>
      </p:sp>
      <p:sp>
        <p:nvSpPr>
          <p:cNvPr id="51" name="TextBox 50"/>
          <p:cNvSpPr txBox="1"/>
          <p:nvPr/>
        </p:nvSpPr>
        <p:spPr>
          <a:xfrm>
            <a:off x="5224495" y="2963669"/>
            <a:ext cx="243253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Start on </a:t>
            </a:r>
            <a:r>
              <a:rPr lang="en-US" sz="1050" dirty="0" smtClean="0">
                <a:latin typeface="Segoe UI Semibold" panose="020B0702040204020203" pitchFamily="34" charset="0"/>
              </a:rPr>
              <a:t>15/8/2012</a:t>
            </a:r>
            <a:r>
              <a:rPr lang="en-US" sz="900" dirty="0" smtClean="0"/>
              <a:t>  Ends on </a:t>
            </a:r>
            <a:r>
              <a:rPr lang="en-US" sz="1050" dirty="0" smtClean="0">
                <a:latin typeface="Segoe UI Semibold" panose="020B0702040204020203" pitchFamily="34" charset="0"/>
              </a:rPr>
              <a:t>20/8/2012</a:t>
            </a:r>
            <a:endParaRPr lang="en-US" sz="1400" dirty="0">
              <a:latin typeface="Segoe UI Semibold" panose="020B0702040204020203" pitchFamily="34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226372" y="3453539"/>
            <a:ext cx="6379284" cy="491151"/>
          </a:xfrm>
          <a:prstGeom prst="rect">
            <a:avLst/>
          </a:prstGeom>
          <a:solidFill>
            <a:srgbClr val="F9F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1224009" y="3469441"/>
            <a:ext cx="232837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Segoe UI Semibold" panose="020B0702040204020203" pitchFamily="34" charset="0"/>
              </a:rPr>
              <a:t>Glyburide Injection</a:t>
            </a:r>
            <a:endParaRPr lang="en-US" sz="1600" dirty="0">
              <a:latin typeface="Segoe UI Semibold" panose="020B0702040204020203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224009" y="3690774"/>
            <a:ext cx="23283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Daily</a:t>
            </a:r>
            <a:endParaRPr lang="en-US" sz="1100" dirty="0"/>
          </a:p>
        </p:txBody>
      </p:sp>
      <p:sp>
        <p:nvSpPr>
          <p:cNvPr id="55" name="TextBox 54"/>
          <p:cNvSpPr txBox="1"/>
          <p:nvPr/>
        </p:nvSpPr>
        <p:spPr>
          <a:xfrm>
            <a:off x="5224495" y="3690774"/>
            <a:ext cx="243253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Start on </a:t>
            </a:r>
            <a:r>
              <a:rPr lang="en-US" sz="1050" dirty="0" smtClean="0">
                <a:latin typeface="Segoe UI Semibold" panose="020B0702040204020203" pitchFamily="34" charset="0"/>
              </a:rPr>
              <a:t>15/8/2012</a:t>
            </a:r>
            <a:r>
              <a:rPr lang="en-US" sz="900" dirty="0" smtClean="0"/>
              <a:t>  Ends on </a:t>
            </a:r>
            <a:r>
              <a:rPr lang="en-US" sz="1050" dirty="0" smtClean="0">
                <a:latin typeface="Segoe UI Semibold" panose="020B0702040204020203" pitchFamily="34" charset="0"/>
              </a:rPr>
              <a:t>16/8/2012</a:t>
            </a:r>
            <a:endParaRPr lang="en-US" sz="1400" dirty="0">
              <a:latin typeface="Segoe UI Semibold" panose="020B0702040204020203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224009" y="3987515"/>
            <a:ext cx="232837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Segoe UI Semibold" panose="020B0702040204020203" pitchFamily="34" charset="0"/>
              </a:rPr>
              <a:t>Glyburide Oral tablet 5mg</a:t>
            </a:r>
            <a:endParaRPr lang="en-US" sz="1600" dirty="0">
              <a:latin typeface="Segoe UI Semibold" panose="020B0702040204020203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224009" y="4208848"/>
            <a:ext cx="23283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4 times a day (after meals &amp; bed time)</a:t>
            </a:r>
            <a:endParaRPr lang="en-US" sz="1100" dirty="0"/>
          </a:p>
        </p:txBody>
      </p:sp>
      <p:sp>
        <p:nvSpPr>
          <p:cNvPr id="58" name="TextBox 57"/>
          <p:cNvSpPr txBox="1"/>
          <p:nvPr/>
        </p:nvSpPr>
        <p:spPr>
          <a:xfrm>
            <a:off x="5224495" y="4208848"/>
            <a:ext cx="243253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Start on </a:t>
            </a:r>
            <a:r>
              <a:rPr lang="en-US" sz="1050" dirty="0" smtClean="0">
                <a:latin typeface="Segoe UI Semibold" panose="020B0702040204020203" pitchFamily="34" charset="0"/>
              </a:rPr>
              <a:t>15/8/2012</a:t>
            </a:r>
            <a:r>
              <a:rPr lang="en-US" sz="900" dirty="0" smtClean="0"/>
              <a:t>  Ends on </a:t>
            </a:r>
            <a:r>
              <a:rPr lang="en-US" sz="1050" dirty="0" smtClean="0">
                <a:latin typeface="Segoe UI Semibold" panose="020B0702040204020203" pitchFamily="34" charset="0"/>
              </a:rPr>
              <a:t>18/8/2012</a:t>
            </a:r>
            <a:endParaRPr lang="en-US" sz="1400" dirty="0">
              <a:latin typeface="Segoe UI Semibold" panose="020B0702040204020203" pitchFamily="34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1226372" y="4492375"/>
            <a:ext cx="6379284" cy="491151"/>
          </a:xfrm>
          <a:prstGeom prst="rect">
            <a:avLst/>
          </a:prstGeom>
          <a:solidFill>
            <a:srgbClr val="F9F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1224009" y="4508277"/>
            <a:ext cx="327464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Segoe UI Semibold" panose="020B0702040204020203" pitchFamily="34" charset="0"/>
              </a:rPr>
              <a:t>Do not eat dairy &amp; high fat products.</a:t>
            </a:r>
            <a:endParaRPr lang="en-US" sz="1600" dirty="0">
              <a:latin typeface="Segoe UI Semibold" panose="020B0702040204020203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224009" y="3198591"/>
            <a:ext cx="315278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Note: If problem persists then you can take 5 times a day </a:t>
            </a:r>
            <a:endParaRPr lang="en-US" sz="1100" dirty="0"/>
          </a:p>
        </p:txBody>
      </p:sp>
      <p:sp>
        <p:nvSpPr>
          <p:cNvPr id="64" name="Rounded Rectangle 63"/>
          <p:cNvSpPr/>
          <p:nvPr/>
        </p:nvSpPr>
        <p:spPr>
          <a:xfrm>
            <a:off x="4429368" y="5086926"/>
            <a:ext cx="792155" cy="279699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Done</a:t>
            </a:r>
            <a:endParaRPr lang="en-US" sz="1050" dirty="0"/>
          </a:p>
        </p:txBody>
      </p:sp>
      <p:sp>
        <p:nvSpPr>
          <p:cNvPr id="65" name="Rounded Rectangle 64"/>
          <p:cNvSpPr/>
          <p:nvPr/>
        </p:nvSpPr>
        <p:spPr>
          <a:xfrm>
            <a:off x="5369845" y="5086926"/>
            <a:ext cx="792155" cy="279699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Print</a:t>
            </a:r>
            <a:endParaRPr lang="en-US" sz="1050" dirty="0"/>
          </a:p>
        </p:txBody>
      </p:sp>
      <p:sp>
        <p:nvSpPr>
          <p:cNvPr id="66" name="Rounded Rectangle 65"/>
          <p:cNvSpPr/>
          <p:nvPr/>
        </p:nvSpPr>
        <p:spPr>
          <a:xfrm>
            <a:off x="6289305" y="5086926"/>
            <a:ext cx="1310469" cy="279699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Send to Pharmacy</a:t>
            </a:r>
            <a:endParaRPr lang="en-US" sz="1050" dirty="0"/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7500" y="2186690"/>
            <a:ext cx="312274" cy="312274"/>
          </a:xfrm>
          <a:prstGeom prst="rect">
            <a:avLst/>
          </a:prstGeom>
        </p:spPr>
      </p:pic>
      <p:pic>
        <p:nvPicPr>
          <p:cNvPr id="78" name="Picture 77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7500" y="2680964"/>
            <a:ext cx="312274" cy="312274"/>
          </a:xfrm>
          <a:prstGeom prst="rect">
            <a:avLst/>
          </a:prstGeom>
        </p:spPr>
      </p:pic>
      <p:pic>
        <p:nvPicPr>
          <p:cNvPr id="79" name="Picture 78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7500" y="3412343"/>
            <a:ext cx="312274" cy="312274"/>
          </a:xfrm>
          <a:prstGeom prst="rect">
            <a:avLst/>
          </a:prstGeom>
        </p:spPr>
      </p:pic>
      <p:pic>
        <p:nvPicPr>
          <p:cNvPr id="80" name="Picture 79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7500" y="3906617"/>
            <a:ext cx="312274" cy="312274"/>
          </a:xfrm>
          <a:prstGeom prst="rect">
            <a:avLst/>
          </a:prstGeom>
        </p:spPr>
      </p:pic>
      <p:sp>
        <p:nvSpPr>
          <p:cNvPr id="81" name="Rounded Rectangle 80"/>
          <p:cNvSpPr/>
          <p:nvPr/>
        </p:nvSpPr>
        <p:spPr>
          <a:xfrm>
            <a:off x="8028921" y="1195384"/>
            <a:ext cx="3943937" cy="3371232"/>
          </a:xfrm>
          <a:prstGeom prst="roundRect">
            <a:avLst>
              <a:gd name="adj" fmla="val 2113"/>
            </a:avLst>
          </a:prstGeom>
          <a:ln>
            <a:solidFill>
              <a:schemeClr val="bg1">
                <a:lumMod val="75000"/>
              </a:schemeClr>
            </a:solidFill>
          </a:ln>
          <a:effectLst>
            <a:outerShdw blurRad="12700" dist="12700" dir="2700000" algn="tl" rotWithShape="0">
              <a:schemeClr val="bg1">
                <a:lumMod val="75000"/>
                <a:alpha val="40000"/>
              </a:scheme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TextBox 81"/>
          <p:cNvSpPr txBox="1"/>
          <p:nvPr/>
        </p:nvSpPr>
        <p:spPr>
          <a:xfrm>
            <a:off x="9211676" y="1209743"/>
            <a:ext cx="15784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Segoe UI Semibold" panose="020B0702040204020203" pitchFamily="34" charset="0"/>
              </a:rPr>
              <a:t>Add New Drug</a:t>
            </a:r>
            <a:endParaRPr lang="en-US" sz="1400" dirty="0">
              <a:latin typeface="Segoe UI Semibold" panose="020B0702040204020203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8085367" y="1629564"/>
            <a:ext cx="5836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Name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9123340" y="1651635"/>
            <a:ext cx="2628658" cy="228769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5" name="Picture 84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4557" y="1641459"/>
            <a:ext cx="258077" cy="258077"/>
          </a:xfrm>
          <a:prstGeom prst="rect">
            <a:avLst/>
          </a:prstGeom>
        </p:spPr>
      </p:pic>
      <p:sp>
        <p:nvSpPr>
          <p:cNvPr id="86" name="TextBox 85"/>
          <p:cNvSpPr txBox="1"/>
          <p:nvPr/>
        </p:nvSpPr>
        <p:spPr>
          <a:xfrm>
            <a:off x="8085366" y="1942882"/>
            <a:ext cx="8198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Strength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9123340" y="1964953"/>
            <a:ext cx="2628658" cy="228769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TextBox 87"/>
          <p:cNvSpPr txBox="1"/>
          <p:nvPr/>
        </p:nvSpPr>
        <p:spPr>
          <a:xfrm>
            <a:off x="8085366" y="2254203"/>
            <a:ext cx="8198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Duration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9123339" y="2276274"/>
            <a:ext cx="1242863" cy="239539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TextBox 89"/>
          <p:cNvSpPr txBox="1"/>
          <p:nvPr/>
        </p:nvSpPr>
        <p:spPr>
          <a:xfrm>
            <a:off x="8085366" y="2565524"/>
            <a:ext cx="8198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Dosage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9123340" y="2587595"/>
            <a:ext cx="2628658" cy="228769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TextBox 91"/>
          <p:cNvSpPr txBox="1"/>
          <p:nvPr/>
        </p:nvSpPr>
        <p:spPr>
          <a:xfrm>
            <a:off x="8085366" y="2876845"/>
            <a:ext cx="8198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Route of </a:t>
            </a:r>
            <a:r>
              <a:rPr lang="en-US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administration</a:t>
            </a:r>
            <a:endParaRPr lang="en-US" sz="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9123340" y="2898916"/>
            <a:ext cx="2628658" cy="228769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10485473" y="2276274"/>
            <a:ext cx="1263530" cy="239539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ounded Rectangle 94"/>
          <p:cNvSpPr/>
          <p:nvPr/>
        </p:nvSpPr>
        <p:spPr>
          <a:xfrm>
            <a:off x="9852780" y="4131692"/>
            <a:ext cx="792155" cy="279699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Done</a:t>
            </a:r>
            <a:endParaRPr lang="en-US" sz="1050" dirty="0"/>
          </a:p>
        </p:txBody>
      </p:sp>
      <p:pic>
        <p:nvPicPr>
          <p:cNvPr id="97" name="Picture 96"/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34751" y="1187546"/>
            <a:ext cx="343501" cy="343501"/>
          </a:xfrm>
          <a:prstGeom prst="rect">
            <a:avLst/>
          </a:prstGeom>
        </p:spPr>
      </p:pic>
      <p:sp>
        <p:nvSpPr>
          <p:cNvPr id="98" name="TextBox 97"/>
          <p:cNvSpPr txBox="1"/>
          <p:nvPr/>
        </p:nvSpPr>
        <p:spPr>
          <a:xfrm>
            <a:off x="9165541" y="1629564"/>
            <a:ext cx="232837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Glyburide Oral tablet</a:t>
            </a:r>
            <a:endParaRPr lang="en-US" sz="1600" dirty="0"/>
          </a:p>
        </p:txBody>
      </p:sp>
      <p:sp>
        <p:nvSpPr>
          <p:cNvPr id="99" name="TextBox 98"/>
          <p:cNvSpPr txBox="1"/>
          <p:nvPr/>
        </p:nvSpPr>
        <p:spPr>
          <a:xfrm>
            <a:off x="9165541" y="1942882"/>
            <a:ext cx="8198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5mg</a:t>
            </a:r>
            <a:endParaRPr lang="en-US" sz="1600" dirty="0"/>
          </a:p>
        </p:txBody>
      </p:sp>
      <p:sp>
        <p:nvSpPr>
          <p:cNvPr id="100" name="TextBox 99"/>
          <p:cNvSpPr txBox="1"/>
          <p:nvPr/>
        </p:nvSpPr>
        <p:spPr>
          <a:xfrm>
            <a:off x="9165541" y="2254203"/>
            <a:ext cx="8198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15/8/2012</a:t>
            </a:r>
            <a:endParaRPr lang="en-US" sz="1600" dirty="0"/>
          </a:p>
        </p:txBody>
      </p:sp>
      <p:sp>
        <p:nvSpPr>
          <p:cNvPr id="101" name="TextBox 100"/>
          <p:cNvSpPr txBox="1"/>
          <p:nvPr/>
        </p:nvSpPr>
        <p:spPr>
          <a:xfrm>
            <a:off x="9165541" y="2565524"/>
            <a:ext cx="137447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2 times </a:t>
            </a:r>
            <a:r>
              <a:rPr lang="en-US" sz="1100" dirty="0" smtClean="0"/>
              <a:t>a day</a:t>
            </a:r>
            <a:endParaRPr lang="en-US" sz="1600" dirty="0"/>
          </a:p>
        </p:txBody>
      </p:sp>
      <p:sp>
        <p:nvSpPr>
          <p:cNvPr id="102" name="TextBox 101"/>
          <p:cNvSpPr txBox="1"/>
          <p:nvPr/>
        </p:nvSpPr>
        <p:spPr>
          <a:xfrm>
            <a:off x="10540020" y="2254203"/>
            <a:ext cx="8198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18/8/2012</a:t>
            </a:r>
            <a:endParaRPr lang="en-US" sz="1600" dirty="0"/>
          </a:p>
        </p:txBody>
      </p:sp>
      <p:sp>
        <p:nvSpPr>
          <p:cNvPr id="103" name="TextBox 102"/>
          <p:cNvSpPr txBox="1"/>
          <p:nvPr/>
        </p:nvSpPr>
        <p:spPr>
          <a:xfrm>
            <a:off x="9165541" y="2882495"/>
            <a:ext cx="137447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Oral</a:t>
            </a:r>
            <a:endParaRPr lang="en-US" sz="1600" dirty="0"/>
          </a:p>
        </p:txBody>
      </p:sp>
      <p:sp>
        <p:nvSpPr>
          <p:cNvPr id="104" name="TextBox 103"/>
          <p:cNvSpPr txBox="1"/>
          <p:nvPr/>
        </p:nvSpPr>
        <p:spPr>
          <a:xfrm>
            <a:off x="8085366" y="3175658"/>
            <a:ext cx="8198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Notes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9123340" y="3197729"/>
            <a:ext cx="2628658" cy="616992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6" name="Picture 10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7004" y="2315429"/>
            <a:ext cx="149632" cy="162642"/>
          </a:xfrm>
          <a:prstGeom prst="rect">
            <a:avLst/>
          </a:prstGeom>
        </p:spPr>
      </p:pic>
      <p:pic>
        <p:nvPicPr>
          <p:cNvPr id="107" name="Picture 10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9935" y="2315429"/>
            <a:ext cx="149632" cy="162642"/>
          </a:xfrm>
          <a:prstGeom prst="rect">
            <a:avLst/>
          </a:prstGeom>
        </p:spPr>
      </p:pic>
      <p:sp>
        <p:nvSpPr>
          <p:cNvPr id="108" name="Isosceles Triangle 107"/>
          <p:cNvSpPr/>
          <p:nvPr/>
        </p:nvSpPr>
        <p:spPr>
          <a:xfrm rot="10800000">
            <a:off x="11547244" y="2052508"/>
            <a:ext cx="134069" cy="65858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Isosceles Triangle 108"/>
          <p:cNvSpPr/>
          <p:nvPr/>
        </p:nvSpPr>
        <p:spPr>
          <a:xfrm rot="10800000">
            <a:off x="11547244" y="2667373"/>
            <a:ext cx="134069" cy="65858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Isosceles Triangle 109"/>
          <p:cNvSpPr/>
          <p:nvPr/>
        </p:nvSpPr>
        <p:spPr>
          <a:xfrm rot="10800000">
            <a:off x="11547244" y="2980371"/>
            <a:ext cx="134069" cy="65858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1" name="Elbow Connector 110"/>
          <p:cNvCxnSpPr/>
          <p:nvPr/>
        </p:nvCxnSpPr>
        <p:spPr>
          <a:xfrm>
            <a:off x="4733255" y="2394301"/>
            <a:ext cx="3220308" cy="823284"/>
          </a:xfrm>
          <a:prstGeom prst="bentConnector3">
            <a:avLst/>
          </a:prstGeom>
          <a:ln>
            <a:headEnd type="oval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12" name="Picture 111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7500" y="4454302"/>
            <a:ext cx="312274" cy="312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303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12EAD8F-B642-4B59-8D45-F872971CA42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1073</Words>
  <Application>Microsoft Office PowerPoint</Application>
  <PresentationFormat>Widescreen</PresentationFormat>
  <Paragraphs>465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Segoe UI</vt:lpstr>
      <vt:lpstr>Segoe UI Light</vt:lpstr>
      <vt:lpstr>Segoe UI Semibold</vt:lpstr>
      <vt:lpstr>Office Theme</vt:lpstr>
      <vt:lpstr>OPD Wireframes</vt:lpstr>
      <vt:lpstr>Treatment Tab</vt:lpstr>
      <vt:lpstr>Treatment Tab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Diagnosis Tab</vt:lpstr>
      <vt:lpstr>PowerPoint Presentation</vt:lpstr>
      <vt:lpstr>PowerPoint Presentation</vt:lpstr>
      <vt:lpstr>PowerPoint Presentation</vt:lpstr>
      <vt:lpstr>History tab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Examination tab</vt:lpstr>
      <vt:lpstr>PowerPoint Presentation</vt:lpstr>
      <vt:lpstr>PowerPoint Presentation</vt:lpstr>
      <vt:lpstr>Patient EMR</vt:lpstr>
      <vt:lpstr>Patient List</vt:lpstr>
      <vt:lpstr>Lab Reports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2012-08-15T16:23:22Z</dcterms:created>
  <dcterms:modified xsi:type="dcterms:W3CDTF">2012-08-17T12:43:46Z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TC029239449991</vt:lpwstr>
  </property>
</Properties>
</file>