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  <p:sldId id="305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85" r:id="rId15"/>
    <p:sldId id="287" r:id="rId16"/>
    <p:sldId id="288" r:id="rId17"/>
    <p:sldId id="289" r:id="rId18"/>
    <p:sldId id="290" r:id="rId19"/>
    <p:sldId id="291" r:id="rId20"/>
    <p:sldId id="292" r:id="rId21"/>
    <p:sldId id="282" r:id="rId22"/>
    <p:sldId id="283" r:id="rId23"/>
    <p:sldId id="304" r:id="rId24"/>
    <p:sldId id="306" r:id="rId25"/>
    <p:sldId id="308" r:id="rId26"/>
    <p:sldId id="307" r:id="rId27"/>
    <p:sldId id="303" r:id="rId28"/>
    <p:sldId id="284" r:id="rId29"/>
    <p:sldId id="263" r:id="rId30"/>
    <p:sldId id="264" r:id="rId31"/>
    <p:sldId id="272" r:id="rId32"/>
    <p:sldId id="273" r:id="rId33"/>
    <p:sldId id="270" r:id="rId34"/>
    <p:sldId id="262" r:id="rId35"/>
    <p:sldId id="271" r:id="rId36"/>
    <p:sldId id="265" r:id="rId37"/>
    <p:sldId id="266" r:id="rId38"/>
    <p:sldId id="267" r:id="rId39"/>
    <p:sldId id="268" r:id="rId40"/>
    <p:sldId id="269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D24726"/>
    <a:srgbClr val="DD462F"/>
    <a:srgbClr val="AEB785"/>
    <a:srgbClr val="734F29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-536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printerSettings" Target="printerSettings/printerSettings1.bin"/><Relationship Id="rId43" Type="http://schemas.openxmlformats.org/officeDocument/2006/relationships/commentAuthors" Target="commentAuthors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5110607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4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8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095344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8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6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656881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2236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0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0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1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7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7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5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3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OPD Wireframes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1" y="5110607"/>
            <a:ext cx="8293924" cy="113779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Wireframes for </a:t>
            </a:r>
            <a:r>
              <a:rPr lang="en-US" smtClean="0"/>
              <a:t>all five history</a:t>
            </a:r>
            <a:r>
              <a:rPr lang="en-US" dirty="0" smtClean="0"/>
              <a:t>, examination, data, diagnosis &amp; treatment tabs which help doctors to make quick data 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Review of Systems Tab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70502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3433" y="1532389"/>
            <a:ext cx="1366820" cy="236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303845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2" y="1846340"/>
            <a:ext cx="6379284" cy="4518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417822" y="1926076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System</a:t>
            </a:r>
            <a:endParaRPr lang="en-US" sz="1600" dirty="0"/>
          </a:p>
        </p:txBody>
      </p:sp>
      <p:sp>
        <p:nvSpPr>
          <p:cNvPr id="36" name="Plus 35"/>
          <p:cNvSpPr/>
          <p:nvPr/>
        </p:nvSpPr>
        <p:spPr>
          <a:xfrm>
            <a:off x="1287138" y="1990233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Review of Systems Tab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70502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3433" y="1532389"/>
            <a:ext cx="1366820" cy="236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303845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2" y="1846340"/>
            <a:ext cx="6379284" cy="4518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417822" y="1926076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System</a:t>
            </a:r>
            <a:endParaRPr lang="en-US" sz="1600" dirty="0"/>
          </a:p>
        </p:txBody>
      </p:sp>
      <p:sp>
        <p:nvSpPr>
          <p:cNvPr id="36" name="Plus 35"/>
          <p:cNvSpPr/>
          <p:nvPr/>
        </p:nvSpPr>
        <p:spPr>
          <a:xfrm>
            <a:off x="1287138" y="1990233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464144" y="2032157"/>
            <a:ext cx="3949331" cy="3469708"/>
            <a:chOff x="2464144" y="2032157"/>
            <a:chExt cx="3949331" cy="3469708"/>
          </a:xfrm>
        </p:grpSpPr>
        <p:grpSp>
          <p:nvGrpSpPr>
            <p:cNvPr id="8" name="Group 7"/>
            <p:cNvGrpSpPr/>
            <p:nvPr/>
          </p:nvGrpSpPr>
          <p:grpSpPr>
            <a:xfrm>
              <a:off x="2464144" y="2032157"/>
              <a:ext cx="3949331" cy="3379070"/>
              <a:chOff x="2464144" y="2032157"/>
              <a:chExt cx="3949331" cy="3379070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2464144" y="2039995"/>
                <a:ext cx="3943937" cy="3371232"/>
              </a:xfrm>
              <a:prstGeom prst="roundRect">
                <a:avLst>
                  <a:gd name="adj" fmla="val 2113"/>
                </a:avLst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12700" dist="12700" dir="2700000" algn="tl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352091" y="2054354"/>
                <a:ext cx="21245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Segoe UI Semibold" panose="020B0702040204020203" pitchFamily="34" charset="0"/>
                  </a:rPr>
                  <a:t>Add Review System</a:t>
                </a:r>
                <a:endParaRPr lang="en-US" sz="1400" dirty="0">
                  <a:latin typeface="Segoe UI Semibold" panose="020B07020402040202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520589" y="2787493"/>
                <a:ext cx="81989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System</a:t>
                </a:r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558563" y="2809564"/>
                <a:ext cx="2628658" cy="22876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3727470" y="4976303"/>
                <a:ext cx="792155" cy="279699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Add</a:t>
                </a:r>
                <a:endParaRPr lang="en-US" sz="1050" dirty="0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4643475" y="4976303"/>
                <a:ext cx="951805" cy="279699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Add &amp; New</a:t>
                </a:r>
                <a:endParaRPr lang="en-US" sz="1050" dirty="0"/>
              </a:p>
            </p:txBody>
          </p:sp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69974" y="2032157"/>
                <a:ext cx="343501" cy="343501"/>
              </a:xfrm>
              <a:prstGeom prst="rect">
                <a:avLst/>
              </a:prstGeom>
            </p:spPr>
          </p:pic>
          <p:sp>
            <p:nvSpPr>
              <p:cNvPr id="41" name="TextBox 40"/>
              <p:cNvSpPr txBox="1"/>
              <p:nvPr/>
            </p:nvSpPr>
            <p:spPr>
              <a:xfrm>
                <a:off x="2520589" y="3249134"/>
                <a:ext cx="81989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Notes</a:t>
                </a:r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558563" y="3271205"/>
                <a:ext cx="2628658" cy="622642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 rot="10800000">
                <a:off x="5976119" y="2897119"/>
                <a:ext cx="134069" cy="65858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558244" y="3039653"/>
              <a:ext cx="2519329" cy="2462212"/>
            </a:xfrm>
            <a:prstGeom prst="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100" dirty="0"/>
                <a:t>Constitutional </a:t>
              </a:r>
              <a:r>
                <a:rPr lang="en-US" sz="1100" dirty="0" smtClean="0"/>
                <a:t>symptoms</a:t>
              </a:r>
              <a:endParaRPr lang="en-US" sz="1100" dirty="0"/>
            </a:p>
            <a:p>
              <a:r>
                <a:rPr lang="tr-TR" sz="1100" dirty="0" err="1"/>
                <a:t>Eyes</a:t>
              </a:r>
              <a:r>
                <a:rPr lang="tr-TR" sz="1100" dirty="0"/>
                <a:t>	</a:t>
              </a:r>
            </a:p>
            <a:p>
              <a:r>
                <a:rPr lang="en-US" sz="1100" dirty="0"/>
                <a:t>Ears, nose, mouth, and throat (</a:t>
              </a:r>
              <a:r>
                <a:rPr lang="en-US" sz="1100" dirty="0" smtClean="0"/>
                <a:t>ENT)</a:t>
              </a:r>
              <a:r>
                <a:rPr lang="it-IT" sz="1100" dirty="0" err="1" smtClean="0"/>
                <a:t>Cardiovascular</a:t>
              </a:r>
              <a:r>
                <a:rPr lang="it-IT" sz="1100" dirty="0"/>
                <a:t>	</a:t>
              </a:r>
            </a:p>
            <a:p>
              <a:r>
                <a:rPr lang="cs-CZ" sz="1100" dirty="0" err="1"/>
                <a:t>Respiratory</a:t>
              </a:r>
              <a:r>
                <a:rPr lang="cs-CZ" sz="1100" dirty="0"/>
                <a:t>	</a:t>
              </a:r>
            </a:p>
            <a:p>
              <a:r>
                <a:rPr lang="fr-FR" sz="1100" dirty="0" err="1"/>
                <a:t>Gastrointestinal</a:t>
              </a:r>
              <a:r>
                <a:rPr lang="fr-FR" sz="1100" dirty="0"/>
                <a:t>	</a:t>
              </a:r>
            </a:p>
            <a:p>
              <a:r>
                <a:rPr lang="en-US" sz="1100" dirty="0"/>
                <a:t>Genitourinary	</a:t>
              </a:r>
            </a:p>
            <a:p>
              <a:r>
                <a:rPr lang="hu-HU" sz="1100" dirty="0"/>
                <a:t>Musculoskeletal	</a:t>
              </a:r>
            </a:p>
            <a:p>
              <a:r>
                <a:rPr lang="is-IS" sz="1100" dirty="0"/>
                <a:t>Integumentary	</a:t>
              </a:r>
            </a:p>
            <a:p>
              <a:r>
                <a:rPr lang="en-US" sz="1100" dirty="0"/>
                <a:t>Neurological	</a:t>
              </a:r>
            </a:p>
            <a:p>
              <a:r>
                <a:rPr lang="pl-PL" sz="1100" dirty="0" err="1"/>
                <a:t>Psychiatric</a:t>
              </a:r>
              <a:r>
                <a:rPr lang="pl-PL" sz="1100" dirty="0"/>
                <a:t>	</a:t>
              </a:r>
            </a:p>
            <a:p>
              <a:r>
                <a:rPr lang="da-DK" sz="1100" dirty="0" err="1" smtClean="0"/>
                <a:t>Endocrine</a:t>
              </a:r>
              <a:endParaRPr lang="en-US" sz="1100" dirty="0"/>
            </a:p>
            <a:p>
              <a:r>
                <a:rPr lang="fi-FI" sz="1100" dirty="0" err="1"/>
                <a:t>Hematologic/lymphatic</a:t>
              </a:r>
              <a:r>
                <a:rPr lang="fi-FI" sz="1100" dirty="0"/>
                <a:t>	</a:t>
              </a:r>
            </a:p>
            <a:p>
              <a:r>
                <a:rPr lang="en-US" sz="1100" dirty="0"/>
                <a:t>Allergic/immunologic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397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Review of Systems Tab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70502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3433" y="1532389"/>
            <a:ext cx="1366820" cy="236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303845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2" y="1846340"/>
            <a:ext cx="6379284" cy="4518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417822" y="1926076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System</a:t>
            </a:r>
            <a:endParaRPr lang="en-US" sz="1600" dirty="0"/>
          </a:p>
        </p:txBody>
      </p:sp>
      <p:sp>
        <p:nvSpPr>
          <p:cNvPr id="36" name="Plus 35"/>
          <p:cNvSpPr/>
          <p:nvPr/>
        </p:nvSpPr>
        <p:spPr>
          <a:xfrm>
            <a:off x="1287138" y="1990233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56931" y="2325776"/>
            <a:ext cx="4982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00" dirty="0" err="1"/>
              <a:t>Eyes</a:t>
            </a:r>
            <a:endParaRPr lang="en-US" sz="1100" dirty="0"/>
          </a:p>
        </p:txBody>
      </p:sp>
      <p:sp>
        <p:nvSpPr>
          <p:cNvPr id="19" name="Rectangle 18"/>
          <p:cNvSpPr/>
          <p:nvPr/>
        </p:nvSpPr>
        <p:spPr>
          <a:xfrm>
            <a:off x="1249048" y="2604133"/>
            <a:ext cx="6379286" cy="65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Notes:  The eyes don’t look good now; may be they were better 2 years back. It could also be due to constant walking in the rain which is not water but acid due to pollution.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26372" y="3095881"/>
            <a:ext cx="6379284" cy="793816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284056"/>
            <a:ext cx="312274" cy="312274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1273264" y="3147249"/>
            <a:ext cx="4642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00" dirty="0" smtClean="0"/>
              <a:t>ENT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1254044" y="3402925"/>
            <a:ext cx="6379286" cy="650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Notes:  Ears, Nose and Throat are in a serious condition of cerebral thrombosis and needs something to solve the issue; 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58" y="3094189"/>
            <a:ext cx="312274" cy="312274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7036144" y="1635282"/>
            <a:ext cx="3949331" cy="3379070"/>
            <a:chOff x="2464144" y="2032157"/>
            <a:chExt cx="3949331" cy="3379070"/>
          </a:xfrm>
        </p:grpSpPr>
        <p:sp>
          <p:nvSpPr>
            <p:cNvPr id="28" name="Rounded Rectangle 27"/>
            <p:cNvSpPr/>
            <p:nvPr/>
          </p:nvSpPr>
          <p:spPr>
            <a:xfrm>
              <a:off x="2464144" y="2039995"/>
              <a:ext cx="3943937" cy="3371232"/>
            </a:xfrm>
            <a:prstGeom prst="roundRect">
              <a:avLst>
                <a:gd name="adj" fmla="val 2113"/>
              </a:avLst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outerShdw blurRad="12700" dist="127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52091" y="2054354"/>
              <a:ext cx="21245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Segoe UI Semibold" panose="020B0702040204020203" pitchFamily="34" charset="0"/>
                </a:rPr>
                <a:t>Add Review System</a:t>
              </a:r>
              <a:endParaRPr lang="en-US" sz="1400" dirty="0">
                <a:latin typeface="Segoe UI Semibold" panose="020B0702040204020203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20589" y="2787493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System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58563" y="2809564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rgbClr val="000000"/>
                  </a:solidFill>
                </a:rPr>
                <a:t>Eyes</a:t>
              </a:r>
              <a:endParaRPr lang="en-US" sz="1100" dirty="0">
                <a:solidFill>
                  <a:srgbClr val="000000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727470" y="4976303"/>
              <a:ext cx="792155" cy="27969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Add</a:t>
              </a:r>
              <a:endParaRPr lang="en-US" sz="105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643475" y="4976303"/>
              <a:ext cx="951805" cy="27969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Add &amp; New</a:t>
              </a:r>
              <a:endParaRPr lang="en-US" sz="1050" dirty="0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9974" y="2032157"/>
              <a:ext cx="343501" cy="343501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2520589" y="3249134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Notes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58563" y="3271205"/>
              <a:ext cx="2628658" cy="106267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 err="1" smtClean="0"/>
                <a:t>t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The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eyes don’t look good now; may be they were better 2 years back. It could also be due to constant walking in the rain which is not water but acid due to pollution.</a:t>
              </a:r>
            </a:p>
            <a:p>
              <a:endParaRPr lang="en-US" sz="1100" dirty="0"/>
            </a:p>
          </p:txBody>
        </p:sp>
        <p:sp>
          <p:nvSpPr>
            <p:cNvPr id="39" name="Isosceles Triangle 38"/>
            <p:cNvSpPr/>
            <p:nvPr/>
          </p:nvSpPr>
          <p:spPr>
            <a:xfrm rot="10800000">
              <a:off x="5976119" y="2897119"/>
              <a:ext cx="134069" cy="65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Elbow Connector 41"/>
          <p:cNvCxnSpPr/>
          <p:nvPr/>
        </p:nvCxnSpPr>
        <p:spPr>
          <a:xfrm>
            <a:off x="4573801" y="2896588"/>
            <a:ext cx="2442949" cy="1278537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71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Investigations/Data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84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918" y="136713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47918" y="4259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369642" y="3487987"/>
            <a:ext cx="1050337" cy="2656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Investigation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Investigation &gt;&gt; Lab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68839" y="1532389"/>
            <a:ext cx="87912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Radiology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24263" y="1532389"/>
            <a:ext cx="92865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22338" y="2936379"/>
            <a:ext cx="1836980" cy="2087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ALL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67" y="2911418"/>
            <a:ext cx="258077" cy="25807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337497" y="336072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7012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03.02.2012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CBC</a:t>
            </a:r>
            <a:endParaRPr lang="en-US" sz="1100" b="1" dirty="0" smtClean="0"/>
          </a:p>
        </p:txBody>
      </p:sp>
      <p:sp>
        <p:nvSpPr>
          <p:cNvPr id="77" name="TextBox 76"/>
          <p:cNvSpPr txBox="1"/>
          <p:nvPr/>
        </p:nvSpPr>
        <p:spPr>
          <a:xfrm>
            <a:off x="10246547" y="3976777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449369" y="2469653"/>
            <a:ext cx="1031754" cy="22250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Chemistry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660367" y="2469653"/>
            <a:ext cx="1011103" cy="22417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bg1">
                    <a:lumMod val="50000"/>
                  </a:schemeClr>
                </a:solidFill>
              </a:rPr>
              <a:t>Microbioog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339991" y="2469653"/>
            <a:ext cx="930134" cy="222746"/>
          </a:xfrm>
          <a:prstGeom prst="roundRect">
            <a:avLst>
              <a:gd name="adj" fmla="val 5690"/>
            </a:avLst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Hematology</a:t>
            </a:r>
            <a:endParaRPr lang="en-US" sz="1050" dirty="0"/>
          </a:p>
        </p:txBody>
      </p:sp>
      <p:sp>
        <p:nvSpPr>
          <p:cNvPr id="25" name="Rectangle 24"/>
          <p:cNvSpPr/>
          <p:nvPr/>
        </p:nvSpPr>
        <p:spPr>
          <a:xfrm>
            <a:off x="747918" y="5148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826125" y="1914029"/>
            <a:ext cx="1778000" cy="308471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CREATE LAB ORDER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50714" y="2469653"/>
            <a:ext cx="1031754" cy="229097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Completed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5724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</a:t>
            </a:r>
            <a:endParaRPr lang="en-US" sz="11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44436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RBC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endParaRPr lang="en-US" sz="11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53148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WBC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endParaRPr lang="en-US" sz="11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561860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N%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70</a:t>
            </a:r>
            <a:endParaRPr lang="en-US" sz="11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70572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L%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en-US" sz="11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1378772" y="427512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1140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01.01.2012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Test 2</a:t>
            </a:r>
            <a:endParaRPr lang="en-US" sz="11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39852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140</a:t>
            </a:r>
            <a:endParaRPr lang="en-US" sz="11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48564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3.5</a:t>
            </a:r>
            <a:endParaRPr lang="en-US" sz="11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57276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HCo3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</a:t>
            </a:r>
            <a:endParaRPr lang="en-US" sz="11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59638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110</a:t>
            </a:r>
            <a:endParaRPr lang="en-US" sz="11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74700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en-US" sz="11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7502651" y="4091724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CV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0.8</a:t>
            </a:r>
            <a:endParaRPr lang="en-US" sz="11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051962" y="5800209"/>
            <a:ext cx="28192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 – 5 of 32 First | &lt;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Prev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| </a:t>
            </a:r>
            <a:r>
              <a:rPr lang="en-US" sz="1200" dirty="0" smtClean="0">
                <a:solidFill>
                  <a:srgbClr val="3366FF"/>
                </a:solidFill>
              </a:rPr>
              <a:t>Next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&gt; | </a:t>
            </a:r>
            <a:r>
              <a:rPr lang="en-US" sz="1200" dirty="0" smtClean="0">
                <a:solidFill>
                  <a:srgbClr val="3366FF"/>
                </a:solidFill>
              </a:rPr>
              <a:t>Last</a:t>
            </a:r>
            <a:endParaRPr lang="en-US" sz="12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1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918" y="136713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47918" y="4259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369642" y="3487987"/>
            <a:ext cx="1050337" cy="2656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Investigation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Investigation &gt;&gt; Lab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68839" y="1532389"/>
            <a:ext cx="87912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Radiology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24263" y="1532389"/>
            <a:ext cx="92865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22338" y="2936379"/>
            <a:ext cx="1836980" cy="2087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CBC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67" y="2911418"/>
            <a:ext cx="258077" cy="25807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337497" y="336072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7012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03.02.2012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CBC</a:t>
            </a:r>
            <a:endParaRPr lang="en-US" sz="1100" b="1" dirty="0" smtClean="0"/>
          </a:p>
        </p:txBody>
      </p:sp>
      <p:sp>
        <p:nvSpPr>
          <p:cNvPr id="77" name="TextBox 76"/>
          <p:cNvSpPr txBox="1"/>
          <p:nvPr/>
        </p:nvSpPr>
        <p:spPr>
          <a:xfrm>
            <a:off x="10246547" y="3976777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449369" y="2469653"/>
            <a:ext cx="1031754" cy="22250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Chemistry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660367" y="2469653"/>
            <a:ext cx="1011103" cy="22417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bg1">
                    <a:lumMod val="50000"/>
                  </a:schemeClr>
                </a:solidFill>
              </a:rPr>
              <a:t>Microbioog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339991" y="2469653"/>
            <a:ext cx="930134" cy="222746"/>
          </a:xfrm>
          <a:prstGeom prst="roundRect">
            <a:avLst>
              <a:gd name="adj" fmla="val 5690"/>
            </a:avLst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Hematology</a:t>
            </a:r>
            <a:endParaRPr lang="en-US" sz="1050" dirty="0"/>
          </a:p>
        </p:txBody>
      </p:sp>
      <p:sp>
        <p:nvSpPr>
          <p:cNvPr id="25" name="Rectangle 24"/>
          <p:cNvSpPr/>
          <p:nvPr/>
        </p:nvSpPr>
        <p:spPr>
          <a:xfrm>
            <a:off x="747918" y="5148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826125" y="1914029"/>
            <a:ext cx="1778000" cy="308471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CREATE LAB ORDER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50714" y="2469653"/>
            <a:ext cx="1031754" cy="229097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Completed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5724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</a:t>
            </a:r>
            <a:endParaRPr lang="en-US" sz="11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44436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RBC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endParaRPr lang="en-US" sz="11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53148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WBC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endParaRPr lang="en-US" sz="11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561860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N%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70</a:t>
            </a:r>
            <a:endParaRPr lang="en-US" sz="11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705726" y="31677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L%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en-US" sz="11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1378772" y="427512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1140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01.01.2012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Test 2</a:t>
            </a:r>
            <a:endParaRPr lang="en-US" sz="11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39852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140</a:t>
            </a:r>
            <a:endParaRPr lang="en-US" sz="11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48564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3.5</a:t>
            </a:r>
            <a:endParaRPr lang="en-US" sz="11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57276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HCo3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</a:t>
            </a:r>
            <a:endParaRPr lang="en-US" sz="11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59638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110</a:t>
            </a:r>
            <a:endParaRPr lang="en-US" sz="11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747001" y="408219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en-US" sz="11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7502651" y="4091724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CV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0.8</a:t>
            </a:r>
            <a:endParaRPr lang="en-US" sz="11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051962" y="5800209"/>
            <a:ext cx="28192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 – 5 of 32 First | &lt;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Prev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| </a:t>
            </a:r>
            <a:r>
              <a:rPr lang="en-US" sz="1200" dirty="0" smtClean="0">
                <a:solidFill>
                  <a:srgbClr val="3366FF"/>
                </a:solidFill>
              </a:rPr>
              <a:t>Next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&gt; | </a:t>
            </a:r>
            <a:r>
              <a:rPr lang="en-US" sz="1200" dirty="0" smtClean="0">
                <a:solidFill>
                  <a:srgbClr val="3366FF"/>
                </a:solidFill>
              </a:rPr>
              <a:t>Last</a:t>
            </a:r>
            <a:endParaRPr lang="en-US" sz="1200" dirty="0">
              <a:solidFill>
                <a:srgbClr val="3366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15988" y="3136404"/>
            <a:ext cx="1430387" cy="15625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200" dirty="0" smtClean="0">
                <a:solidFill>
                  <a:srgbClr val="000000"/>
                </a:solidFill>
              </a:rPr>
              <a:t>ALL</a:t>
            </a:r>
          </a:p>
          <a:p>
            <a:r>
              <a:rPr lang="en-US" sz="1200" b="1" dirty="0" smtClean="0">
                <a:solidFill>
                  <a:srgbClr val="000000"/>
                </a:solidFill>
              </a:rPr>
              <a:t>CBC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RBC Count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WBC Count</a:t>
            </a:r>
          </a:p>
        </p:txBody>
      </p:sp>
    </p:spTree>
    <p:extLst>
      <p:ext uri="{BB962C8B-B14F-4D97-AF65-F5344CB8AC3E}">
        <p14:creationId xmlns:p14="http://schemas.microsoft.com/office/powerpoint/2010/main" val="240333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7918" y="136713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47918" y="4259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369642" y="3487987"/>
            <a:ext cx="1050337" cy="2656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Investigation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Investigation &gt;&gt; Lab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68839" y="1532389"/>
            <a:ext cx="87912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Radiology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24263" y="1532389"/>
            <a:ext cx="92865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22338" y="2936379"/>
            <a:ext cx="1836980" cy="2087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CBC</a:t>
            </a:r>
            <a:endParaRPr lang="en-US" sz="1200" b="1" dirty="0">
              <a:solidFill>
                <a:srgbClr val="000000"/>
              </a:solidFill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67" y="2911418"/>
            <a:ext cx="258077" cy="25807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337497" y="336072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70126" y="3532924"/>
            <a:ext cx="101587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05.02.2012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04.02.2012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03.02.2012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02.02.2012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01.02.2012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246547" y="3976777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449369" y="2469653"/>
            <a:ext cx="1031754" cy="22250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Chemistry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660367" y="2469653"/>
            <a:ext cx="1011103" cy="22417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bg1">
                    <a:lumMod val="50000"/>
                  </a:schemeClr>
                </a:solidFill>
              </a:rPr>
              <a:t>Microbioog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339991" y="2469653"/>
            <a:ext cx="930134" cy="222746"/>
          </a:xfrm>
          <a:prstGeom prst="roundRect">
            <a:avLst>
              <a:gd name="adj" fmla="val 5690"/>
            </a:avLst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Hematology</a:t>
            </a:r>
            <a:endParaRPr lang="en-US" sz="1050" dirty="0"/>
          </a:p>
        </p:txBody>
      </p:sp>
      <p:sp>
        <p:nvSpPr>
          <p:cNvPr id="25" name="Rectangle 24"/>
          <p:cNvSpPr/>
          <p:nvPr/>
        </p:nvSpPr>
        <p:spPr>
          <a:xfrm>
            <a:off x="747918" y="5148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826125" y="1914029"/>
            <a:ext cx="1778000" cy="308471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CREATE LAB ORDER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50714" y="2469653"/>
            <a:ext cx="1031754" cy="229097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Completed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57246" y="3167799"/>
            <a:ext cx="1015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44366" y="3167799"/>
            <a:ext cx="1015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RBC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31486" y="3167799"/>
            <a:ext cx="1015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WBC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18606" y="3167799"/>
            <a:ext cx="1015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N%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05726" y="3167799"/>
            <a:ext cx="1015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L%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51962" y="5800209"/>
            <a:ext cx="28192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 – 5 of 12 First | &lt;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Prev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| </a:t>
            </a:r>
            <a:r>
              <a:rPr lang="en-US" sz="1200" dirty="0" smtClean="0">
                <a:solidFill>
                  <a:srgbClr val="3366FF"/>
                </a:solidFill>
              </a:rPr>
              <a:t>Next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&gt; | </a:t>
            </a:r>
            <a:r>
              <a:rPr lang="en-US" sz="1200" dirty="0" smtClean="0">
                <a:solidFill>
                  <a:srgbClr val="3366FF"/>
                </a:solidFill>
              </a:rPr>
              <a:t>Last</a:t>
            </a:r>
            <a:endParaRPr lang="en-US" sz="1200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33751" y="3532924"/>
            <a:ext cx="10158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13251" y="3532924"/>
            <a:ext cx="10158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72126" y="3532924"/>
            <a:ext cx="10158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72251" y="3532924"/>
            <a:ext cx="10158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51751" y="3532924"/>
            <a:ext cx="10158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826266" y="1907678"/>
            <a:ext cx="1761984" cy="314822"/>
          </a:xfrm>
          <a:prstGeom prst="roundRect">
            <a:avLst>
              <a:gd name="adj" fmla="val 5690"/>
            </a:avLst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CREATE LAB ORDER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6758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Investigation &gt;&gt; Lab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4" y="847725"/>
            <a:ext cx="5170779" cy="3422650"/>
          </a:xfrm>
          <a:prstGeom prst="rect">
            <a:avLst/>
          </a:prstGeom>
        </p:spPr>
      </p:pic>
      <p:cxnSp>
        <p:nvCxnSpPr>
          <p:cNvPr id="3" name="Elbow Connector 2"/>
          <p:cNvCxnSpPr/>
          <p:nvPr/>
        </p:nvCxnSpPr>
        <p:spPr>
          <a:xfrm>
            <a:off x="5365750" y="1317625"/>
            <a:ext cx="1635125" cy="269875"/>
          </a:xfrm>
          <a:prstGeom prst="bentConnector3">
            <a:avLst>
              <a:gd name="adj1" fmla="val 98544"/>
            </a:avLst>
          </a:prstGeom>
          <a:ln>
            <a:solidFill>
              <a:srgbClr val="FF6600"/>
            </a:solidFill>
            <a:headEnd type="oval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793060" y="1602227"/>
            <a:ext cx="6092858" cy="4427551"/>
          </a:xfrm>
          <a:prstGeom prst="roundRect">
            <a:avLst>
              <a:gd name="adj" fmla="val 1608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6899" y="1648338"/>
            <a:ext cx="2193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Create New Order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71480" y="2090230"/>
            <a:ext cx="3653146" cy="2592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92" y="2080054"/>
            <a:ext cx="258077" cy="258077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5525407" y="558267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24" y="1637027"/>
            <a:ext cx="343501" cy="343501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893963" y="2507754"/>
            <a:ext cx="2170162" cy="28579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64125" y="2501404"/>
            <a:ext cx="91440" cy="28579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65919" y="2494255"/>
            <a:ext cx="91440" cy="4743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68885" y="2529959"/>
            <a:ext cx="1571689" cy="18876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CBC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RBC Count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WBC Percentage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Other tests 1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Other tests 2</a:t>
            </a:r>
          </a:p>
          <a:p>
            <a:pPr>
              <a:lnSpc>
                <a:spcPct val="140000"/>
              </a:lnSpc>
            </a:pP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65985" y="1975793"/>
            <a:ext cx="563726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400" dirty="0">
                <a:latin typeface="Segoe UI Semibold" panose="020B0702040204020203" pitchFamily="34" charset="0"/>
              </a:rPr>
              <a:t>CBC</a:t>
            </a:r>
          </a:p>
        </p:txBody>
      </p:sp>
    </p:spTree>
    <p:extLst>
      <p:ext uri="{BB962C8B-B14F-4D97-AF65-F5344CB8AC3E}">
        <p14:creationId xmlns:p14="http://schemas.microsoft.com/office/powerpoint/2010/main" val="43841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Investigation &gt;&gt; Lab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4" y="847725"/>
            <a:ext cx="5170779" cy="3422650"/>
          </a:xfrm>
          <a:prstGeom prst="rect">
            <a:avLst/>
          </a:prstGeom>
        </p:spPr>
      </p:pic>
      <p:cxnSp>
        <p:nvCxnSpPr>
          <p:cNvPr id="3" name="Elbow Connector 2"/>
          <p:cNvCxnSpPr/>
          <p:nvPr/>
        </p:nvCxnSpPr>
        <p:spPr>
          <a:xfrm>
            <a:off x="5365750" y="1317625"/>
            <a:ext cx="1635125" cy="269875"/>
          </a:xfrm>
          <a:prstGeom prst="bentConnector3">
            <a:avLst>
              <a:gd name="adj1" fmla="val 98544"/>
            </a:avLst>
          </a:prstGeom>
          <a:ln>
            <a:solidFill>
              <a:srgbClr val="FF6600"/>
            </a:solidFill>
            <a:headEnd type="oval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793060" y="1602227"/>
            <a:ext cx="6092858" cy="4427551"/>
          </a:xfrm>
          <a:prstGeom prst="roundRect">
            <a:avLst>
              <a:gd name="adj" fmla="val 1608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6899" y="1648338"/>
            <a:ext cx="2193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Create New Order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71480" y="2090230"/>
            <a:ext cx="3653146" cy="2592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92" y="2080054"/>
            <a:ext cx="258077" cy="258077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6208032" y="4884172"/>
            <a:ext cx="1142093" cy="33870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Order Tests</a:t>
            </a:r>
            <a:endParaRPr lang="en-US" sz="105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24" y="1637027"/>
            <a:ext cx="343501" cy="343501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893963" y="2507754"/>
            <a:ext cx="2170162" cy="28579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64125" y="2501404"/>
            <a:ext cx="91440" cy="28579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65919" y="2494255"/>
            <a:ext cx="91440" cy="4743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68885" y="2529959"/>
            <a:ext cx="1571689" cy="18876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CBC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RBC Count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WBC Percentage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Other tests 1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latin typeface="Segoe UI Semibold" panose="020B0702040204020203" pitchFamily="34" charset="0"/>
              </a:rPr>
              <a:t>Other tests 2</a:t>
            </a:r>
          </a:p>
          <a:p>
            <a:pPr>
              <a:lnSpc>
                <a:spcPct val="140000"/>
              </a:lnSpc>
            </a:pP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965985" y="1975793"/>
            <a:ext cx="563726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400" dirty="0">
                <a:latin typeface="Segoe UI Semibold" panose="020B0702040204020203" pitchFamily="34" charset="0"/>
              </a:rPr>
              <a:t>CBC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31548" y="3269467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427" y="2689442"/>
            <a:ext cx="176269" cy="17626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613" y="2947596"/>
            <a:ext cx="193896" cy="19389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15105" y="2543365"/>
            <a:ext cx="2685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Selected Tests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2552" y="2768631"/>
            <a:ext cx="271165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CBC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RBC Count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757" y="2832059"/>
            <a:ext cx="312274" cy="31227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757" y="3105873"/>
            <a:ext cx="312274" cy="31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2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347022" y="332262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747918" y="136713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47918" y="4259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369642" y="3487987"/>
            <a:ext cx="1050337" cy="2656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Investigation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Investigation &gt;&gt; Lab</a:t>
            </a:r>
          </a:p>
          <a:p>
            <a:r>
              <a:rPr lang="en-US" sz="3200" dirty="0" smtClean="0"/>
              <a:t>After Ordering Lab tests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68839" y="1532389"/>
            <a:ext cx="879124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Radiology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24263" y="1532389"/>
            <a:ext cx="92865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Lab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22338" y="2888754"/>
            <a:ext cx="1836980" cy="2087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ALL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67" y="2863793"/>
            <a:ext cx="258077" cy="25807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337497" y="409097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70126" y="38980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03.02.2012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CBC</a:t>
            </a:r>
            <a:endParaRPr lang="en-US" sz="1100" b="1" dirty="0" smtClean="0"/>
          </a:p>
        </p:txBody>
      </p:sp>
      <p:sp>
        <p:nvSpPr>
          <p:cNvPr id="77" name="TextBox 76"/>
          <p:cNvSpPr txBox="1"/>
          <p:nvPr/>
        </p:nvSpPr>
        <p:spPr>
          <a:xfrm>
            <a:off x="10246547" y="3976777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449369" y="2469653"/>
            <a:ext cx="1031754" cy="22250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Chemistry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660367" y="2469653"/>
            <a:ext cx="1011103" cy="224178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bg1">
                    <a:lumMod val="50000"/>
                  </a:schemeClr>
                </a:solidFill>
              </a:rPr>
              <a:t>Microbioog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339991" y="2469653"/>
            <a:ext cx="930134" cy="222746"/>
          </a:xfrm>
          <a:prstGeom prst="roundRect">
            <a:avLst>
              <a:gd name="adj" fmla="val 5690"/>
            </a:avLst>
          </a:prstGeom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Hematology</a:t>
            </a:r>
            <a:endParaRPr lang="en-US" sz="1050" dirty="0"/>
          </a:p>
        </p:txBody>
      </p:sp>
      <p:sp>
        <p:nvSpPr>
          <p:cNvPr id="25" name="Rectangle 24"/>
          <p:cNvSpPr/>
          <p:nvPr/>
        </p:nvSpPr>
        <p:spPr>
          <a:xfrm>
            <a:off x="747918" y="5148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826125" y="1914029"/>
            <a:ext cx="1778000" cy="308471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CREATE LAB ORDER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50714" y="2469653"/>
            <a:ext cx="1031754" cy="229097"/>
          </a:xfrm>
          <a:prstGeom prst="roundRect">
            <a:avLst>
              <a:gd name="adj" fmla="val 5690"/>
            </a:avLst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Completed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57246" y="38980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</a:t>
            </a:r>
            <a:endParaRPr lang="en-US" sz="11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444366" y="38980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RBC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endParaRPr lang="en-US" sz="11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531486" y="38980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WBC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endParaRPr lang="en-US" sz="11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5618606" y="38980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N%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70</a:t>
            </a:r>
            <a:endParaRPr lang="en-US" sz="11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6705726" y="38980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L%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en-US" sz="11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1378772" y="5005377"/>
            <a:ext cx="6379284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11401" y="48124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01.01.2012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Test 2</a:t>
            </a:r>
            <a:endParaRPr lang="en-US" sz="11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398521" y="48124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140</a:t>
            </a:r>
            <a:endParaRPr lang="en-US" sz="11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485641" y="48124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3.5</a:t>
            </a:r>
            <a:endParaRPr lang="en-US" sz="11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572761" y="48124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HCo3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</a:t>
            </a:r>
            <a:endParaRPr lang="en-US" sz="11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596381" y="48124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110</a:t>
            </a:r>
            <a:endParaRPr lang="en-US" sz="11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6747001" y="4812449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en-US" sz="11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7502651" y="4821974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CV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0.8</a:t>
            </a:r>
            <a:endParaRPr lang="en-US" sz="11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051962" y="5800209"/>
            <a:ext cx="28192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 – 5 of 32 First | &lt;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</a:rPr>
              <a:t>Prev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| </a:t>
            </a:r>
            <a:r>
              <a:rPr lang="en-US" sz="1200" dirty="0" smtClean="0">
                <a:solidFill>
                  <a:srgbClr val="3366FF"/>
                </a:solidFill>
              </a:rPr>
              <a:t>Next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&gt; | </a:t>
            </a:r>
            <a:r>
              <a:rPr lang="en-US" sz="1200" dirty="0" smtClean="0">
                <a:solidFill>
                  <a:srgbClr val="3366FF"/>
                </a:solidFill>
              </a:rPr>
              <a:t>Last</a:t>
            </a:r>
            <a:endParaRPr lang="en-US" sz="1200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70126" y="3151924"/>
            <a:ext cx="10158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17.08.2012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CBC</a:t>
            </a:r>
            <a:endParaRPr lang="en-US" sz="1100" b="1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2492501" y="3151924"/>
            <a:ext cx="18413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Ordered - Pending</a:t>
            </a:r>
            <a:endParaRPr lang="en-US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11491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5191125"/>
            <a:ext cx="580423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OPD Wireframes v2.1.pptx </a:t>
            </a:r>
          </a:p>
          <a:p>
            <a:r>
              <a:rPr lang="en-US" sz="1100" dirty="0" smtClean="0"/>
              <a:t>Changes to the Examination tab; Input in a POP over following the same style everywhere</a:t>
            </a:r>
          </a:p>
          <a:p>
            <a:endParaRPr lang="en-US" sz="1100" b="1" dirty="0"/>
          </a:p>
          <a:p>
            <a:r>
              <a:rPr lang="en-US" sz="1100" b="1" dirty="0" smtClean="0"/>
              <a:t>OPD Wireframes v2.0.pptx</a:t>
            </a:r>
          </a:p>
          <a:p>
            <a:r>
              <a:rPr lang="en-US" sz="1100" dirty="0" smtClean="0"/>
              <a:t>All OPD wireframes on a single document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1545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013960" cy="5032375"/>
          </a:xfrm>
        </p:spPr>
        <p:txBody>
          <a:bodyPr>
            <a:normAutofit/>
          </a:bodyPr>
          <a:lstStyle/>
          <a:p>
            <a:r>
              <a:rPr lang="en-US" b="1" dirty="0"/>
              <a:t>Design Goal </a:t>
            </a:r>
            <a:r>
              <a:rPr lang="en-US" dirty="0"/>
              <a:t>– </a:t>
            </a:r>
            <a:r>
              <a:rPr lang="en-US" dirty="0" smtClean="0"/>
              <a:t>Fast data capture for completing patient examination</a:t>
            </a:r>
            <a:endParaRPr lang="en-US" dirty="0"/>
          </a:p>
          <a:p>
            <a:r>
              <a:rPr lang="en-US" b="1" dirty="0"/>
              <a:t>Final Outcome </a:t>
            </a:r>
            <a:r>
              <a:rPr lang="en-US" dirty="0" smtClean="0"/>
              <a:t>– Nurse captures the important symptoms &amp; vitals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366" y="1825624"/>
            <a:ext cx="5061437" cy="320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128882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459325" y="2453907"/>
            <a:ext cx="888642" cy="2796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Examination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Examination tab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226372" y="128882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9349" y="137488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226372" y="1338180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Examination 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1234177" y="2213006"/>
            <a:ext cx="271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82" y="2276434"/>
            <a:ext cx="312274" cy="31227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82" y="2550248"/>
            <a:ext cx="312274" cy="312274"/>
          </a:xfrm>
          <a:prstGeom prst="rect">
            <a:avLst/>
          </a:prstGeom>
        </p:spPr>
      </p:pic>
      <p:sp>
        <p:nvSpPr>
          <p:cNvPr id="93" name="Rounded Rectangle 92"/>
          <p:cNvSpPr/>
          <p:nvPr/>
        </p:nvSpPr>
        <p:spPr>
          <a:xfrm>
            <a:off x="6709349" y="4479601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Next</a:t>
            </a:r>
            <a:endParaRPr lang="en-US" sz="1050" dirty="0"/>
          </a:p>
        </p:txBody>
      </p:sp>
      <p:sp>
        <p:nvSpPr>
          <p:cNvPr id="33" name="Rectangle 32"/>
          <p:cNvSpPr/>
          <p:nvPr/>
        </p:nvSpPr>
        <p:spPr>
          <a:xfrm>
            <a:off x="741568" y="490426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76782" y="1837683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Signs</a:t>
            </a:r>
            <a:endParaRPr lang="en-US" sz="1600" dirty="0"/>
          </a:p>
        </p:txBody>
      </p:sp>
      <p:sp>
        <p:nvSpPr>
          <p:cNvPr id="35" name="Plus 34"/>
          <p:cNvSpPr/>
          <p:nvPr/>
        </p:nvSpPr>
        <p:spPr>
          <a:xfrm>
            <a:off x="1246098" y="1901840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128882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459325" y="2453907"/>
            <a:ext cx="888642" cy="2796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Examination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Examination tab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226372" y="128882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9349" y="137488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226372" y="1338180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Examination 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1234177" y="2213006"/>
            <a:ext cx="271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Longness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of breadth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82" y="2276434"/>
            <a:ext cx="312274" cy="31227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82" y="2550248"/>
            <a:ext cx="312274" cy="312274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741568" y="490426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76782" y="1837683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Signs</a:t>
            </a:r>
            <a:endParaRPr lang="en-US" sz="1600" dirty="0"/>
          </a:p>
        </p:txBody>
      </p:sp>
      <p:sp>
        <p:nvSpPr>
          <p:cNvPr id="35" name="Plus 34"/>
          <p:cNvSpPr/>
          <p:nvPr/>
        </p:nvSpPr>
        <p:spPr>
          <a:xfrm>
            <a:off x="1246098" y="1901840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729810" y="2176449"/>
            <a:ext cx="6763690" cy="4427551"/>
            <a:chOff x="5301310" y="2589199"/>
            <a:chExt cx="6763690" cy="4427551"/>
          </a:xfrm>
        </p:grpSpPr>
        <p:sp>
          <p:nvSpPr>
            <p:cNvPr id="28" name="Rounded Rectangle 27"/>
            <p:cNvSpPr/>
            <p:nvPr/>
          </p:nvSpPr>
          <p:spPr>
            <a:xfrm>
              <a:off x="5301310" y="2589199"/>
              <a:ext cx="6763690" cy="4427551"/>
            </a:xfrm>
            <a:prstGeom prst="roundRect">
              <a:avLst>
                <a:gd name="adj" fmla="val 1608"/>
              </a:avLst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outerShdw blurRad="12700" dist="127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61377" y="2829115"/>
              <a:ext cx="14335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Select Body Parts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258872" y="2851717"/>
              <a:ext cx="2652706" cy="604670"/>
              <a:chOff x="5544372" y="4264592"/>
              <a:chExt cx="2652706" cy="60467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544372" y="4614334"/>
                <a:ext cx="2628658" cy="22876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39001" y="4611185"/>
                <a:ext cx="258077" cy="258077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5550948" y="4264592"/>
                <a:ext cx="13744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latin typeface="Segoe UI Semibold" panose="020B0702040204020203" pitchFamily="34" charset="0"/>
                </a:endParaRPr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5553648" y="4086332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Head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553648" y="3652944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ENT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553648" y="4519720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Heart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553648" y="3219557"/>
              <a:ext cx="914400" cy="27969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All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553648" y="4953107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Chest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054327" y="3206781"/>
              <a:ext cx="17884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Abnormal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t</a:t>
              </a: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hyroid gland</a:t>
              </a:r>
            </a:p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Shortness of </a:t>
              </a: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breath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8382" y="3276559"/>
              <a:ext cx="312274" cy="312274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8382" y="3550373"/>
              <a:ext cx="312274" cy="312274"/>
            </a:xfrm>
            <a:prstGeom prst="rect">
              <a:avLst/>
            </a:prstGeom>
          </p:spPr>
        </p:pic>
        <p:sp>
          <p:nvSpPr>
            <p:cNvPr id="41" name="Rounded Rectangle 40"/>
            <p:cNvSpPr/>
            <p:nvPr/>
          </p:nvSpPr>
          <p:spPr>
            <a:xfrm>
              <a:off x="5563173" y="5359507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Pelvis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588573" y="5750032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Extremities</a:t>
              </a:r>
            </a:p>
          </p:txBody>
        </p:sp>
      </p:grpSp>
      <p:cxnSp>
        <p:nvCxnSpPr>
          <p:cNvPr id="43" name="Elbow Connector 42"/>
          <p:cNvCxnSpPr/>
          <p:nvPr/>
        </p:nvCxnSpPr>
        <p:spPr>
          <a:xfrm>
            <a:off x="2032000" y="1952625"/>
            <a:ext cx="2730500" cy="920750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0465374" y="608340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DONE</a:t>
            </a:r>
            <a:endParaRPr lang="en-US" sz="1050" dirty="0"/>
          </a:p>
        </p:txBody>
      </p:sp>
      <p:sp>
        <p:nvSpPr>
          <p:cNvPr id="46" name="Rectangle 45"/>
          <p:cNvSpPr/>
          <p:nvPr/>
        </p:nvSpPr>
        <p:spPr>
          <a:xfrm>
            <a:off x="6687372" y="3239729"/>
            <a:ext cx="2628658" cy="17576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682118" y="3234808"/>
            <a:ext cx="27116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faster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heartbeat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Weakness or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dizziness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Nausea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Sweating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097173" y="3360138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9097173" y="3623426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9097173" y="3920342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097173" y="4183630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097173" y="4474123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9097173" y="4761161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238" y="3331503"/>
            <a:ext cx="193896" cy="19389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238" y="3598471"/>
            <a:ext cx="193896" cy="19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5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128882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459325" y="2453907"/>
            <a:ext cx="888642" cy="2796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Examination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Examination tab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226372" y="128882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9349" y="137488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226372" y="1338180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Examination 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1234177" y="2213006"/>
            <a:ext cx="271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Longness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of breadth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82" y="2276434"/>
            <a:ext cx="312274" cy="31227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82" y="2550248"/>
            <a:ext cx="312274" cy="312274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741568" y="490426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76782" y="1837683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Signs</a:t>
            </a:r>
            <a:endParaRPr lang="en-US" sz="1600" dirty="0"/>
          </a:p>
        </p:txBody>
      </p:sp>
      <p:sp>
        <p:nvSpPr>
          <p:cNvPr id="35" name="Plus 34"/>
          <p:cNvSpPr/>
          <p:nvPr/>
        </p:nvSpPr>
        <p:spPr>
          <a:xfrm>
            <a:off x="1246098" y="1901840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729810" y="2176449"/>
            <a:ext cx="6763690" cy="4427551"/>
            <a:chOff x="5301310" y="2589199"/>
            <a:chExt cx="6763690" cy="4427551"/>
          </a:xfrm>
        </p:grpSpPr>
        <p:sp>
          <p:nvSpPr>
            <p:cNvPr id="28" name="Rounded Rectangle 27"/>
            <p:cNvSpPr/>
            <p:nvPr/>
          </p:nvSpPr>
          <p:spPr>
            <a:xfrm>
              <a:off x="5301310" y="2589199"/>
              <a:ext cx="6763690" cy="4427551"/>
            </a:xfrm>
            <a:prstGeom prst="roundRect">
              <a:avLst>
                <a:gd name="adj" fmla="val 1608"/>
              </a:avLst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outerShdw blurRad="12700" dist="127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61377" y="2829115"/>
              <a:ext cx="14335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Select Body Parts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258872" y="2851717"/>
              <a:ext cx="2652706" cy="820184"/>
              <a:chOff x="5544372" y="4264592"/>
              <a:chExt cx="2652706" cy="82018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544372" y="4296834"/>
                <a:ext cx="2628658" cy="22876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39001" y="4293685"/>
                <a:ext cx="258077" cy="258077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5550948" y="4264592"/>
                <a:ext cx="13744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Segoe UI Semibold" panose="020B0702040204020203" pitchFamily="34" charset="0"/>
                  </a:rPr>
                  <a:t>Fainting</a:t>
                </a:r>
                <a:endParaRPr lang="en-US" dirty="0">
                  <a:latin typeface="Segoe UI Semibold" panose="020B0702040204020203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766119" y="4823166"/>
                <a:ext cx="139093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Add to the list</a:t>
                </a:r>
                <a:endParaRPr lang="en-US" sz="1600" dirty="0"/>
              </a:p>
            </p:txBody>
          </p:sp>
          <p:sp>
            <p:nvSpPr>
              <p:cNvPr id="26" name="Plus 25"/>
              <p:cNvSpPr/>
              <p:nvPr/>
            </p:nvSpPr>
            <p:spPr>
              <a:xfrm>
                <a:off x="5635435" y="4875448"/>
                <a:ext cx="175585" cy="168995"/>
              </a:xfrm>
              <a:prstGeom prst="mathPlus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50948" y="4573505"/>
                <a:ext cx="139093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>
                        <a:lumMod val="75000"/>
                      </a:schemeClr>
                    </a:solidFill>
                  </a:rPr>
                  <a:t>No result found</a:t>
                </a:r>
                <a:endParaRPr lang="en-US" sz="16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5553648" y="4086332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Head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553648" y="3652944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ENT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553648" y="4519720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Heart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553648" y="3219557"/>
              <a:ext cx="914400" cy="27969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All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553648" y="4953107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Chest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054327" y="2873406"/>
              <a:ext cx="17884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Abnormal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t</a:t>
              </a: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hyroid gland</a:t>
              </a:r>
            </a:p>
            <a:p>
              <a:pPr>
                <a:lnSpc>
                  <a:spcPct val="150000"/>
                </a:lnSpc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Shortness of </a:t>
              </a: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breath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Semibold" panose="020B0702040204020203" pitchFamily="34" charset="0"/>
                </a:rPr>
                <a:t>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8382" y="2959059"/>
              <a:ext cx="312274" cy="312274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8382" y="3232873"/>
              <a:ext cx="312274" cy="312274"/>
            </a:xfrm>
            <a:prstGeom prst="rect">
              <a:avLst/>
            </a:prstGeom>
          </p:spPr>
        </p:pic>
        <p:sp>
          <p:nvSpPr>
            <p:cNvPr id="41" name="Rounded Rectangle 40"/>
            <p:cNvSpPr/>
            <p:nvPr/>
          </p:nvSpPr>
          <p:spPr>
            <a:xfrm>
              <a:off x="5563173" y="5359507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Pelvis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588573" y="5750032"/>
              <a:ext cx="914400" cy="279699"/>
            </a:xfrm>
            <a:prstGeom prst="roundRect">
              <a:avLst/>
            </a:prstGeom>
            <a:no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rgbClr val="000000"/>
                  </a:solidFill>
                </a:rPr>
                <a:t>Extremities</a:t>
              </a:r>
            </a:p>
          </p:txBody>
        </p:sp>
      </p:grpSp>
      <p:cxnSp>
        <p:nvCxnSpPr>
          <p:cNvPr id="43" name="Elbow Connector 42"/>
          <p:cNvCxnSpPr/>
          <p:nvPr/>
        </p:nvCxnSpPr>
        <p:spPr>
          <a:xfrm>
            <a:off x="2032000" y="1952625"/>
            <a:ext cx="2730500" cy="920750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0465374" y="608340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DONE</a:t>
            </a:r>
            <a:endParaRPr lang="en-US" sz="1050" dirty="0"/>
          </a:p>
        </p:txBody>
      </p:sp>
      <p:sp>
        <p:nvSpPr>
          <p:cNvPr id="46" name="Rectangle 45"/>
          <p:cNvSpPr/>
          <p:nvPr/>
        </p:nvSpPr>
        <p:spPr>
          <a:xfrm>
            <a:off x="1400997" y="4716104"/>
            <a:ext cx="2628658" cy="17576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395743" y="4711183"/>
            <a:ext cx="27116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faster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heartbeat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Weakness or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dizziness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Nausea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Sweating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10798" y="4836513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10798" y="5099801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0798" y="5396717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0798" y="5660005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810798" y="5950498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10798" y="6237536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863" y="4807878"/>
            <a:ext cx="193896" cy="19389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863" y="5074846"/>
            <a:ext cx="193896" cy="19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4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128882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459325" y="2453907"/>
            <a:ext cx="888642" cy="2796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Examination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Examination tab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226372" y="128882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9349" y="137488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226372" y="1338180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Examination 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1234177" y="2213006"/>
            <a:ext cx="2711653" cy="173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Longness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of breadth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thyroid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breath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Fainting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82" y="2276434"/>
            <a:ext cx="312274" cy="31227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82" y="2550248"/>
            <a:ext cx="312274" cy="312274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741568" y="490426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76782" y="1837683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Signs</a:t>
            </a:r>
            <a:endParaRPr lang="en-US" sz="1600" dirty="0"/>
          </a:p>
        </p:txBody>
      </p:sp>
      <p:sp>
        <p:nvSpPr>
          <p:cNvPr id="35" name="Plus 34"/>
          <p:cNvSpPr/>
          <p:nvPr/>
        </p:nvSpPr>
        <p:spPr>
          <a:xfrm>
            <a:off x="1246098" y="1901840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032" y="2845523"/>
            <a:ext cx="312274" cy="31227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557" y="3093173"/>
            <a:ext cx="312274" cy="3122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07" y="3372573"/>
            <a:ext cx="312274" cy="31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2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689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128882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459325" y="2453907"/>
            <a:ext cx="888642" cy="2796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Examination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Examination tab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226372" y="128882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9349" y="137488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226372" y="1338180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Examination 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1143377" y="1860740"/>
            <a:ext cx="143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 Body Parts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26372" y="214943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232948" y="2127363"/>
            <a:ext cx="1374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 Semibold" panose="020B0702040204020203" pitchFamily="34" charset="0"/>
              </a:rPr>
              <a:t>All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64" name="Isosceles Triangle 63"/>
          <p:cNvSpPr/>
          <p:nvPr/>
        </p:nvSpPr>
        <p:spPr>
          <a:xfrm rot="10800000">
            <a:off x="3650276" y="2229212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143376" y="2484140"/>
            <a:ext cx="2711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 Symptoms &amp; Vitals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26372" y="277283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126" y="2769685"/>
            <a:ext cx="258077" cy="258077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>
            <a:off x="1226372" y="3001604"/>
            <a:ext cx="2628658" cy="17576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221118" y="2996683"/>
            <a:ext cx="27116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faster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heartbeat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Weakness or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dizziness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Nausea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Sweating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636173" y="3122013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636173" y="3385301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36173" y="3682217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636173" y="3945505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636173" y="4235998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636173" y="4523036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238" y="3093378"/>
            <a:ext cx="193896" cy="19389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238" y="3360346"/>
            <a:ext cx="193896" cy="193896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4919730" y="1860740"/>
            <a:ext cx="2685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Selected Symptoms &amp; Vitals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917177" y="2086006"/>
            <a:ext cx="271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82" y="2149434"/>
            <a:ext cx="312274" cy="31227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82" y="2423248"/>
            <a:ext cx="312274" cy="312274"/>
          </a:xfrm>
          <a:prstGeom prst="rect">
            <a:avLst/>
          </a:prstGeom>
        </p:spPr>
      </p:pic>
      <p:sp>
        <p:nvSpPr>
          <p:cNvPr id="93" name="Rounded Rectangle 92"/>
          <p:cNvSpPr/>
          <p:nvPr/>
        </p:nvSpPr>
        <p:spPr>
          <a:xfrm>
            <a:off x="6709349" y="4479601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Next</a:t>
            </a:r>
            <a:endParaRPr lang="en-US" sz="1050" dirty="0"/>
          </a:p>
        </p:txBody>
      </p:sp>
      <p:sp>
        <p:nvSpPr>
          <p:cNvPr id="33" name="Rectangle 32"/>
          <p:cNvSpPr/>
          <p:nvPr/>
        </p:nvSpPr>
        <p:spPr>
          <a:xfrm>
            <a:off x="741568" y="490426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8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311338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128882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459325" y="2453907"/>
            <a:ext cx="888642" cy="2796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Examination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Examination tab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1226372" y="128882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9349" y="137488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226372" y="1338180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Examination 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1143377" y="1860740"/>
            <a:ext cx="143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 Body Parts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26372" y="214943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232948" y="2127363"/>
            <a:ext cx="1374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 Semibold" panose="020B0702040204020203" pitchFamily="34" charset="0"/>
              </a:rPr>
              <a:t>All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64" name="Isosceles Triangle 63"/>
          <p:cNvSpPr/>
          <p:nvPr/>
        </p:nvSpPr>
        <p:spPr>
          <a:xfrm rot="10800000">
            <a:off x="3650276" y="2229212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143376" y="2484140"/>
            <a:ext cx="27116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 Symptoms &amp; Vitals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26372" y="277283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126" y="2769685"/>
            <a:ext cx="258077" cy="258077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>
            <a:off x="1226372" y="3001604"/>
            <a:ext cx="2628658" cy="17576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919730" y="1860740"/>
            <a:ext cx="2685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Selected Symptoms &amp; Vitals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917177" y="2086006"/>
            <a:ext cx="271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Abnormal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hyroid gland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Shortness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breath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</a:rPr>
              <a:t>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Segoe UI Semibold" panose="020B0702040204020203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82" y="2149434"/>
            <a:ext cx="312274" cy="31227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382" y="2423248"/>
            <a:ext cx="312274" cy="312274"/>
          </a:xfrm>
          <a:prstGeom prst="rect">
            <a:avLst/>
          </a:prstGeom>
        </p:spPr>
      </p:pic>
      <p:sp>
        <p:nvSpPr>
          <p:cNvPr id="93" name="Rounded Rectangle 92"/>
          <p:cNvSpPr/>
          <p:nvPr/>
        </p:nvSpPr>
        <p:spPr>
          <a:xfrm>
            <a:off x="6709349" y="4479601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Next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1232948" y="2756467"/>
            <a:ext cx="1374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egoe UI Semibold" panose="020B0702040204020203" pitchFamily="34" charset="0"/>
              </a:rPr>
              <a:t>Fainting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48119" y="3315041"/>
            <a:ext cx="1390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to the list</a:t>
            </a:r>
            <a:endParaRPr lang="en-US" sz="1600" dirty="0"/>
          </a:p>
        </p:txBody>
      </p:sp>
      <p:sp>
        <p:nvSpPr>
          <p:cNvPr id="34" name="Plus 33"/>
          <p:cNvSpPr/>
          <p:nvPr/>
        </p:nvSpPr>
        <p:spPr>
          <a:xfrm>
            <a:off x="1317435" y="3367323"/>
            <a:ext cx="175585" cy="168995"/>
          </a:xfrm>
          <a:prstGeom prst="mathPlus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32948" y="3065380"/>
            <a:ext cx="1390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 result found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3318" y="48566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9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>
            <a:normAutofit/>
          </a:bodyPr>
          <a:lstStyle/>
          <a:p>
            <a:r>
              <a:rPr lang="en-US" b="1" dirty="0"/>
              <a:t>Design Goal </a:t>
            </a:r>
            <a:r>
              <a:rPr lang="en-US" dirty="0"/>
              <a:t>– </a:t>
            </a:r>
            <a:r>
              <a:rPr lang="en-US" dirty="0" smtClean="0"/>
              <a:t>Fast data capture for completing patient diagnosis </a:t>
            </a:r>
            <a:endParaRPr lang="en-US" dirty="0"/>
          </a:p>
          <a:p>
            <a:r>
              <a:rPr lang="en-US" b="1" dirty="0"/>
              <a:t>Final Outcome </a:t>
            </a:r>
            <a:r>
              <a:rPr lang="en-US" dirty="0"/>
              <a:t>- Doctor creates a list of </a:t>
            </a:r>
            <a:r>
              <a:rPr lang="en-US" dirty="0" smtClean="0"/>
              <a:t>diagnosis for </a:t>
            </a:r>
            <a:r>
              <a:rPr lang="en-US" dirty="0"/>
              <a:t>the </a:t>
            </a:r>
            <a:r>
              <a:rPr lang="en-US" dirty="0" smtClean="0"/>
              <a:t>patient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249" y="1825625"/>
            <a:ext cx="46386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0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139215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0" y="3366185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Diagnosis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Empty Diagnosis List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09349" y="147821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5438227" y="1485888"/>
            <a:ext cx="1390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diagnosis</a:t>
            </a:r>
            <a:endParaRPr lang="en-US" sz="1600" dirty="0"/>
          </a:p>
        </p:txBody>
      </p:sp>
      <p:sp>
        <p:nvSpPr>
          <p:cNvPr id="20" name="Plus 19"/>
          <p:cNvSpPr/>
          <p:nvPr/>
        </p:nvSpPr>
        <p:spPr>
          <a:xfrm>
            <a:off x="5295668" y="152629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Elbow Connector 40"/>
          <p:cNvCxnSpPr/>
          <p:nvPr/>
        </p:nvCxnSpPr>
        <p:spPr>
          <a:xfrm flipV="1">
            <a:off x="7371765" y="1367741"/>
            <a:ext cx="750957" cy="225202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068808" y="1248811"/>
            <a:ext cx="943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Doctor list </a:t>
            </a:r>
            <a:endParaRPr lang="en-US" sz="1600" dirty="0"/>
          </a:p>
        </p:txBody>
      </p:sp>
      <p:cxnSp>
        <p:nvCxnSpPr>
          <p:cNvPr id="45" name="Elbow Connector 44"/>
          <p:cNvCxnSpPr/>
          <p:nvPr/>
        </p:nvCxnSpPr>
        <p:spPr>
          <a:xfrm rot="16200000" flipH="1">
            <a:off x="5869176" y="1800090"/>
            <a:ext cx="781946" cy="712940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26479" y="2549578"/>
            <a:ext cx="1180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Add diagnosis pane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1226372" y="1441515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Diagnosis List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028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tab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5474" y="1825625"/>
            <a:ext cx="4172107" cy="24259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755" y="3791665"/>
            <a:ext cx="3474045" cy="215338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7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New Diagnosis Pane</a:t>
            </a:r>
            <a:endParaRPr lang="en-US" sz="3200" dirty="0"/>
          </a:p>
        </p:txBody>
      </p:sp>
      <p:sp>
        <p:nvSpPr>
          <p:cNvPr id="15" name="Rounded Rectangle 14"/>
          <p:cNvSpPr/>
          <p:nvPr/>
        </p:nvSpPr>
        <p:spPr>
          <a:xfrm>
            <a:off x="808685" y="1189479"/>
            <a:ext cx="3943937" cy="2477646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4496" y="1203838"/>
            <a:ext cx="3908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Diagnosis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5131" y="1623659"/>
            <a:ext cx="9609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Category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3104" y="164573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5130" y="1936977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Diagnosis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03104" y="1959048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072011" y="3217099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32" name="Rounded Rectangle 31"/>
          <p:cNvSpPr/>
          <p:nvPr/>
        </p:nvSpPr>
        <p:spPr>
          <a:xfrm>
            <a:off x="2988016" y="3217099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15" y="1181641"/>
            <a:ext cx="343501" cy="34350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65130" y="2261065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3104" y="2283136"/>
            <a:ext cx="2628658" cy="62264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0800000">
            <a:off x="4320660" y="1744939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903226" y="1623659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Select diagnosis categories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626181" y="1189479"/>
            <a:ext cx="3943937" cy="2477646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661992" y="1203838"/>
            <a:ext cx="3908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Diagnosis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82627" y="1623659"/>
            <a:ext cx="9609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Category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20600" y="164573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682626" y="1936977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Diagnosis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720600" y="1959048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889507" y="3217099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53" name="Rounded Rectangle 52"/>
          <p:cNvSpPr/>
          <p:nvPr/>
        </p:nvSpPr>
        <p:spPr>
          <a:xfrm>
            <a:off x="7805512" y="3217099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011" y="1181641"/>
            <a:ext cx="343501" cy="343501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5682626" y="2261065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20600" y="2283136"/>
            <a:ext cx="2628658" cy="62264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 rot="10800000">
            <a:off x="9138156" y="1744939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720722" y="1623659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6720722" y="1946068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Ligament</a:t>
            </a:r>
            <a:endParaRPr lang="en-US" sz="1600" dirty="0"/>
          </a:p>
        </p:txBody>
      </p:sp>
      <p:sp>
        <p:nvSpPr>
          <p:cNvPr id="60" name="Isosceles Triangle 59"/>
          <p:cNvSpPr/>
          <p:nvPr/>
        </p:nvSpPr>
        <p:spPr>
          <a:xfrm rot="10800000">
            <a:off x="4320660" y="2046951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 rot="10800000">
            <a:off x="9138156" y="2046951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5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1392157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5276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97399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0" y="3366185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Diagnosis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–Diagnosis full list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09349" y="147821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1226372" y="1890230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4009" y="1906132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Ligament </a:t>
            </a:r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224009" y="2127465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r>
              <a:rPr lang="en-US" sz="900" dirty="0" smtClean="0"/>
              <a:t>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>
          <a:xfrm>
            <a:off x="1226372" y="2929066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1849034"/>
            <a:ext cx="312274" cy="31227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343308"/>
            <a:ext cx="312274" cy="31227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890993"/>
            <a:ext cx="312274" cy="31227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224009" y="2394378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Ligament </a:t>
            </a:r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224009" y="2615711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r>
              <a:rPr lang="en-US" sz="900" dirty="0" smtClean="0"/>
              <a:t>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1224009" y="2892047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Ligament </a:t>
            </a:r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224009" y="3113380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r>
              <a:rPr lang="en-US" sz="900" dirty="0" smtClean="0"/>
              <a:t> </a:t>
            </a:r>
            <a:r>
              <a:rPr lang="en-US" sz="900" dirty="0" err="1" smtClean="0"/>
              <a:t>lorem</a:t>
            </a:r>
            <a:r>
              <a:rPr lang="en-US" sz="900" dirty="0" smtClean="0"/>
              <a:t> </a:t>
            </a:r>
            <a:r>
              <a:rPr lang="en-US" sz="900" dirty="0" err="1" smtClean="0"/>
              <a:t>ipsum</a:t>
            </a:r>
            <a:endParaRPr lang="en-US" sz="1100" dirty="0"/>
          </a:p>
        </p:txBody>
      </p:sp>
      <p:sp>
        <p:nvSpPr>
          <p:cNvPr id="36" name="Rounded Rectangle 35"/>
          <p:cNvSpPr/>
          <p:nvPr/>
        </p:nvSpPr>
        <p:spPr>
          <a:xfrm>
            <a:off x="6807619" y="4479601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Next</a:t>
            </a:r>
            <a:endParaRPr lang="en-US" sz="1050" dirty="0"/>
          </a:p>
        </p:txBody>
      </p:sp>
      <p:sp>
        <p:nvSpPr>
          <p:cNvPr id="9" name="Isosceles Triangle 8"/>
          <p:cNvSpPr/>
          <p:nvPr/>
        </p:nvSpPr>
        <p:spPr>
          <a:xfrm>
            <a:off x="4417591" y="2449281"/>
            <a:ext cx="203835" cy="130885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/>
              <a:t>i</a:t>
            </a:r>
            <a:endParaRPr lang="en-US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4621426" y="2408368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Father suffering from slip discs</a:t>
            </a:r>
            <a:endParaRPr lang="en-US" sz="1100" dirty="0"/>
          </a:p>
        </p:txBody>
      </p:sp>
      <p:sp>
        <p:nvSpPr>
          <p:cNvPr id="38" name="Rounded Rectangle 37"/>
          <p:cNvSpPr/>
          <p:nvPr/>
        </p:nvSpPr>
        <p:spPr>
          <a:xfrm>
            <a:off x="8018843" y="1399995"/>
            <a:ext cx="3943937" cy="2477646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054654" y="1414354"/>
            <a:ext cx="3908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Diagnosis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075289" y="1834175"/>
            <a:ext cx="9609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Category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13262" y="1856246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075288" y="214749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Diagnosis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13262" y="2169564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9684804" y="3427615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Done</a:t>
            </a:r>
            <a:endParaRPr lang="en-US" sz="105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4673" y="1392157"/>
            <a:ext cx="343501" cy="343501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8075288" y="2471581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113262" y="2493652"/>
            <a:ext cx="2628658" cy="62264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 rot="10800000">
            <a:off x="11530818" y="1955455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9113384" y="1834175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Skeletal System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9113384" y="2156584"/>
            <a:ext cx="193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Ligament</a:t>
            </a:r>
            <a:endParaRPr lang="en-US" sz="1600" dirty="0"/>
          </a:p>
        </p:txBody>
      </p:sp>
      <p:sp>
        <p:nvSpPr>
          <p:cNvPr id="56" name="Isosceles Triangle 55"/>
          <p:cNvSpPr/>
          <p:nvPr/>
        </p:nvSpPr>
        <p:spPr>
          <a:xfrm rot="10800000">
            <a:off x="11530818" y="2257467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Elbow Connector 56"/>
          <p:cNvCxnSpPr/>
          <p:nvPr/>
        </p:nvCxnSpPr>
        <p:spPr>
          <a:xfrm>
            <a:off x="4621426" y="3198213"/>
            <a:ext cx="3273569" cy="495082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38227" y="1485888"/>
            <a:ext cx="1390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diagnosis</a:t>
            </a:r>
            <a:endParaRPr lang="en-US" sz="1600" dirty="0"/>
          </a:p>
        </p:txBody>
      </p:sp>
      <p:sp>
        <p:nvSpPr>
          <p:cNvPr id="59" name="Plus 58"/>
          <p:cNvSpPr/>
          <p:nvPr/>
        </p:nvSpPr>
        <p:spPr>
          <a:xfrm>
            <a:off x="5295668" y="152629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226372" y="1441515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Diagnosis List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8220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Design Goal </a:t>
            </a:r>
            <a:r>
              <a:rPr lang="en-US" dirty="0"/>
              <a:t>– Reduce the number of steps &amp; </a:t>
            </a:r>
            <a:r>
              <a:rPr lang="en-US" dirty="0" smtClean="0"/>
              <a:t>taps </a:t>
            </a:r>
            <a:r>
              <a:rPr lang="en-US" dirty="0"/>
              <a:t>to create a simple treatment </a:t>
            </a:r>
          </a:p>
          <a:p>
            <a:r>
              <a:rPr lang="en-US" b="1" dirty="0"/>
              <a:t>Final Outcome </a:t>
            </a:r>
            <a:r>
              <a:rPr lang="en-US" dirty="0"/>
              <a:t>- Doctor creates a list of treatments for the patient</a:t>
            </a:r>
          </a:p>
          <a:p>
            <a:r>
              <a:rPr lang="en-US" b="1" dirty="0" smtClean="0"/>
              <a:t>Types of Treatments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Drug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Drug Panel (quick list)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Past medications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Instructions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117" y="1622224"/>
            <a:ext cx="4193759" cy="24732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680" y="4325943"/>
            <a:ext cx="4944985" cy="2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9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 functions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Refer to a Doctor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Show problem list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Patient admit required or not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Show allergies (may be handy during prescription)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188" y="1825625"/>
            <a:ext cx="4599532" cy="282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1974048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834660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369527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0" y="4808688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Treatment Empty List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974048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26372" y="2036808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Treatment List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5813042" y="206010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Problems</a:t>
            </a:r>
            <a:endParaRPr lang="en-US" sz="1050" dirty="0"/>
          </a:p>
        </p:txBody>
      </p:sp>
      <p:sp>
        <p:nvSpPr>
          <p:cNvPr id="10" name="Rounded Rectangle 9"/>
          <p:cNvSpPr/>
          <p:nvPr/>
        </p:nvSpPr>
        <p:spPr>
          <a:xfrm>
            <a:off x="6709349" y="206010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Allergies</a:t>
            </a:r>
            <a:endParaRPr lang="en-US" sz="1050" dirty="0"/>
          </a:p>
        </p:txBody>
      </p:sp>
      <p:sp>
        <p:nvSpPr>
          <p:cNvPr id="11" name="Rounded Rectangle 10"/>
          <p:cNvSpPr/>
          <p:nvPr/>
        </p:nvSpPr>
        <p:spPr>
          <a:xfrm>
            <a:off x="4756835" y="206010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12" name="Rounded Rectangle 11"/>
          <p:cNvSpPr/>
          <p:nvPr/>
        </p:nvSpPr>
        <p:spPr>
          <a:xfrm>
            <a:off x="3987029" y="2060108"/>
            <a:ext cx="353545" cy="27969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3367006" y="2058323"/>
            <a:ext cx="709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Admit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4299482" y="2060108"/>
            <a:ext cx="35354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1226372" y="2504072"/>
            <a:ext cx="6379284" cy="4518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6373" y="2488628"/>
            <a:ext cx="116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treatment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160053" y="2583808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Drug</a:t>
            </a:r>
            <a:endParaRPr lang="en-US" sz="1600" dirty="0"/>
          </a:p>
        </p:txBody>
      </p:sp>
      <p:sp>
        <p:nvSpPr>
          <p:cNvPr id="18" name="Plus 17"/>
          <p:cNvSpPr/>
          <p:nvPr/>
        </p:nvSpPr>
        <p:spPr>
          <a:xfrm>
            <a:off x="3029368" y="264796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15043" y="2583808"/>
            <a:ext cx="9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Drug Panel</a:t>
            </a:r>
            <a:endParaRPr lang="en-US" sz="1600" dirty="0"/>
          </a:p>
        </p:txBody>
      </p:sp>
      <p:sp>
        <p:nvSpPr>
          <p:cNvPr id="20" name="Plus 19"/>
          <p:cNvSpPr/>
          <p:nvPr/>
        </p:nvSpPr>
        <p:spPr>
          <a:xfrm>
            <a:off x="3784359" y="264796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4596" y="2583808"/>
            <a:ext cx="9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Instruction</a:t>
            </a:r>
            <a:endParaRPr lang="en-US" sz="1600" dirty="0"/>
          </a:p>
        </p:txBody>
      </p:sp>
      <p:sp>
        <p:nvSpPr>
          <p:cNvPr id="22" name="Plus 21"/>
          <p:cNvSpPr/>
          <p:nvPr/>
        </p:nvSpPr>
        <p:spPr>
          <a:xfrm>
            <a:off x="4913912" y="264796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123407" y="258380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Past Medications </a:t>
            </a:r>
            <a:endParaRPr lang="en-US" sz="1600" dirty="0"/>
          </a:p>
        </p:txBody>
      </p:sp>
      <p:sp>
        <p:nvSpPr>
          <p:cNvPr id="24" name="Plus 23"/>
          <p:cNvSpPr/>
          <p:nvPr/>
        </p:nvSpPr>
        <p:spPr>
          <a:xfrm>
            <a:off x="5992723" y="264796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Elbow Connector 25"/>
          <p:cNvCxnSpPr/>
          <p:nvPr/>
        </p:nvCxnSpPr>
        <p:spPr>
          <a:xfrm rot="16200000" flipH="1">
            <a:off x="3030682" y="3185256"/>
            <a:ext cx="1141810" cy="462133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19272" y="3987228"/>
            <a:ext cx="8184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New drug pane</a:t>
            </a:r>
            <a:endParaRPr lang="en-US" sz="1600" dirty="0"/>
          </a:p>
        </p:txBody>
      </p:sp>
      <p:cxnSp>
        <p:nvCxnSpPr>
          <p:cNvPr id="28" name="Elbow Connector 27"/>
          <p:cNvCxnSpPr/>
          <p:nvPr/>
        </p:nvCxnSpPr>
        <p:spPr>
          <a:xfrm>
            <a:off x="7448686" y="2196823"/>
            <a:ext cx="751578" cy="229044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88977" y="4033395"/>
            <a:ext cx="818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Drug list</a:t>
            </a:r>
            <a:endParaRPr lang="en-US" sz="1600" dirty="0"/>
          </a:p>
        </p:txBody>
      </p:sp>
      <p:cxnSp>
        <p:nvCxnSpPr>
          <p:cNvPr id="30" name="Elbow Connector 29"/>
          <p:cNvCxnSpPr/>
          <p:nvPr/>
        </p:nvCxnSpPr>
        <p:spPr>
          <a:xfrm rot="16200000" flipH="1">
            <a:off x="5085838" y="3174500"/>
            <a:ext cx="1141810" cy="462133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94493" y="4022638"/>
            <a:ext cx="853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Instruction pane</a:t>
            </a:r>
            <a:endParaRPr lang="en-US" sz="1600" dirty="0"/>
          </a:p>
        </p:txBody>
      </p:sp>
      <p:cxnSp>
        <p:nvCxnSpPr>
          <p:cNvPr id="32" name="Elbow Connector 31"/>
          <p:cNvCxnSpPr/>
          <p:nvPr/>
        </p:nvCxnSpPr>
        <p:spPr>
          <a:xfrm rot="16200000" flipH="1">
            <a:off x="6473131" y="3174501"/>
            <a:ext cx="1141810" cy="462133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12455" y="4022638"/>
            <a:ext cx="9437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Past medication list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8163867" y="2300972"/>
            <a:ext cx="943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Allergies list</a:t>
            </a:r>
            <a:endParaRPr lang="en-US" sz="1600" dirty="0"/>
          </a:p>
        </p:txBody>
      </p:sp>
      <p:cxnSp>
        <p:nvCxnSpPr>
          <p:cNvPr id="38" name="Elbow Connector 37"/>
          <p:cNvCxnSpPr/>
          <p:nvPr/>
        </p:nvCxnSpPr>
        <p:spPr>
          <a:xfrm rot="5400000" flipH="1" flipV="1">
            <a:off x="6114123" y="1654644"/>
            <a:ext cx="493902" cy="331275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68279" y="1102575"/>
            <a:ext cx="943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Problems list</a:t>
            </a:r>
            <a:endParaRPr lang="en-US" sz="1600" dirty="0"/>
          </a:p>
        </p:txBody>
      </p:sp>
      <p:cxnSp>
        <p:nvCxnSpPr>
          <p:cNvPr id="41" name="Elbow Connector 40"/>
          <p:cNvCxnSpPr/>
          <p:nvPr/>
        </p:nvCxnSpPr>
        <p:spPr>
          <a:xfrm rot="16200000" flipV="1">
            <a:off x="4965684" y="1721267"/>
            <a:ext cx="604377" cy="302756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61156" y="1288642"/>
            <a:ext cx="943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Doctor list </a:t>
            </a:r>
            <a:endParaRPr lang="en-US" sz="1600" dirty="0"/>
          </a:p>
        </p:txBody>
      </p:sp>
      <p:cxnSp>
        <p:nvCxnSpPr>
          <p:cNvPr id="44" name="Elbow Connector 43"/>
          <p:cNvCxnSpPr/>
          <p:nvPr/>
        </p:nvCxnSpPr>
        <p:spPr>
          <a:xfrm rot="16200000" flipH="1">
            <a:off x="4000146" y="3185257"/>
            <a:ext cx="1141810" cy="462133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24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808685" y="1189479"/>
            <a:ext cx="3943937" cy="3371232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New Drug Pane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991440" y="1203838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Drug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65131" y="1623659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03104" y="164573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321" y="1635554"/>
            <a:ext cx="258077" cy="25807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865130" y="1936977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03104" y="1959048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65130" y="2248298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03103" y="2270369"/>
            <a:ext cx="1242863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865130" y="2559619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03104" y="2581690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865130" y="2870940"/>
            <a:ext cx="81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 of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administration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3104" y="2893011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265237" y="2270369"/>
            <a:ext cx="1263530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072011" y="4125787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59" name="Rounded Rectangle 58"/>
          <p:cNvSpPr/>
          <p:nvPr/>
        </p:nvSpPr>
        <p:spPr>
          <a:xfrm>
            <a:off x="2988016" y="4125787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15" y="1181641"/>
            <a:ext cx="343501" cy="343501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865130" y="316975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903104" y="3191824"/>
            <a:ext cx="2628658" cy="62264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123" y="2309524"/>
            <a:ext cx="149632" cy="162642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054" y="2309524"/>
            <a:ext cx="149632" cy="162642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373417" y="1181641"/>
            <a:ext cx="3949331" cy="3379070"/>
            <a:chOff x="5373417" y="1181641"/>
            <a:chExt cx="3949331" cy="3379070"/>
          </a:xfrm>
        </p:grpSpPr>
        <p:sp>
          <p:nvSpPr>
            <p:cNvPr id="60" name="Rounded Rectangle 59"/>
            <p:cNvSpPr/>
            <p:nvPr/>
          </p:nvSpPr>
          <p:spPr>
            <a:xfrm>
              <a:off x="5373417" y="1189479"/>
              <a:ext cx="3943937" cy="3371232"/>
            </a:xfrm>
            <a:prstGeom prst="roundRect">
              <a:avLst>
                <a:gd name="adj" fmla="val 2113"/>
              </a:avLst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outerShdw blurRad="12700" dist="127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56172" y="1203838"/>
              <a:ext cx="1578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Segoe UI Semibold" panose="020B0702040204020203" pitchFamily="34" charset="0"/>
                </a:rPr>
                <a:t>Add New Drug</a:t>
              </a:r>
              <a:endParaRPr lang="en-US" sz="1400" dirty="0">
                <a:latin typeface="Segoe UI Semibold" panose="020B0702040204020203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29863" y="1623659"/>
              <a:ext cx="5836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Name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467836" y="1645730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9053" y="1635554"/>
              <a:ext cx="258077" cy="258077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5429862" y="1936977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Strength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67836" y="1959048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29862" y="2248298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Duration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67835" y="2270369"/>
              <a:ext cx="1242863" cy="2395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29862" y="2559619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Dosage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467836" y="2581690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429862" y="2870940"/>
              <a:ext cx="819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Route of </a:t>
              </a:r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administration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467836" y="2893011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829969" y="2270369"/>
              <a:ext cx="1263530" cy="2395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636743" y="4125787"/>
              <a:ext cx="792155" cy="27969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Add</a:t>
              </a:r>
              <a:endParaRPr lang="en-US" sz="1050" dirty="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7552748" y="4125787"/>
              <a:ext cx="951805" cy="27969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Add &amp; New</a:t>
              </a:r>
              <a:endParaRPr lang="en-US" sz="1050" dirty="0"/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9247" y="1181641"/>
              <a:ext cx="343501" cy="343501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6510037" y="1623659"/>
              <a:ext cx="23283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Glyburide Oral tablet</a:t>
              </a:r>
              <a:endParaRPr lang="en-US" sz="16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510037" y="1936977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5mg</a:t>
              </a:r>
              <a:endParaRPr lang="en-US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510037" y="2248298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15/8/2012</a:t>
              </a:r>
              <a:endParaRPr lang="en-US" sz="16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510037" y="2559619"/>
              <a:ext cx="13744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Twice a day</a:t>
              </a:r>
              <a:endParaRPr lang="en-US" sz="16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884516" y="2248298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18/8/2012</a:t>
              </a:r>
              <a:endParaRPr lang="en-US" sz="16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510037" y="2876590"/>
              <a:ext cx="13744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Oral</a:t>
              </a:r>
              <a:endParaRPr lang="en-US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429862" y="3169753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Notes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467836" y="3191824"/>
              <a:ext cx="2628658" cy="6169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1500" y="2309524"/>
              <a:ext cx="149632" cy="162642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431" y="2309524"/>
              <a:ext cx="149632" cy="162642"/>
            </a:xfrm>
            <a:prstGeom prst="rect">
              <a:avLst/>
            </a:prstGeom>
          </p:spPr>
        </p:pic>
        <p:sp>
          <p:nvSpPr>
            <p:cNvPr id="91" name="Isosceles Triangle 90"/>
            <p:cNvSpPr/>
            <p:nvPr/>
          </p:nvSpPr>
          <p:spPr>
            <a:xfrm rot="10800000">
              <a:off x="8891740" y="2046603"/>
              <a:ext cx="134069" cy="65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Isosceles Triangle 91"/>
            <p:cNvSpPr/>
            <p:nvPr/>
          </p:nvSpPr>
          <p:spPr>
            <a:xfrm rot="10800000">
              <a:off x="8891740" y="2661468"/>
              <a:ext cx="134069" cy="65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Isosceles Triangle 92"/>
            <p:cNvSpPr/>
            <p:nvPr/>
          </p:nvSpPr>
          <p:spPr>
            <a:xfrm rot="10800000">
              <a:off x="8891740" y="2974466"/>
              <a:ext cx="134069" cy="65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Isosceles Triangle 93"/>
          <p:cNvSpPr/>
          <p:nvPr/>
        </p:nvSpPr>
        <p:spPr>
          <a:xfrm rot="10800000">
            <a:off x="4320660" y="2046603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/>
          <p:cNvSpPr/>
          <p:nvPr/>
        </p:nvSpPr>
        <p:spPr>
          <a:xfrm rot="10800000">
            <a:off x="4320660" y="2661468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 rot="10800000">
            <a:off x="4320660" y="2974466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08685" y="4994891"/>
            <a:ext cx="5027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template for adding drugs.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 suggest medicine as user types.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Prefill &amp; route based on the medicine.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Prefill precautions in the notes based on medicine.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“Add &amp; New” saves the medication to treatment list &amp; clear all the fields.</a:t>
            </a:r>
          </a:p>
        </p:txBody>
      </p:sp>
    </p:spTree>
    <p:extLst>
      <p:ext uri="{BB962C8B-B14F-4D97-AF65-F5344CB8AC3E}">
        <p14:creationId xmlns:p14="http://schemas.microsoft.com/office/powerpoint/2010/main" val="411067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808685" y="1167707"/>
            <a:ext cx="3943937" cy="2108893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New Instruction Pane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811740" y="1203838"/>
            <a:ext cx="1866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Instruction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941379" y="279559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59" name="Rounded Rectangle 58"/>
          <p:cNvSpPr/>
          <p:nvPr/>
        </p:nvSpPr>
        <p:spPr>
          <a:xfrm>
            <a:off x="2857384" y="2795598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15" y="1181641"/>
            <a:ext cx="343501" cy="343501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001486" y="1668864"/>
            <a:ext cx="3530276" cy="94604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5664456" y="1167707"/>
            <a:ext cx="3943937" cy="2108893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6667511" y="1203838"/>
            <a:ext cx="1866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Instruction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797150" y="2795598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sp>
        <p:nvSpPr>
          <p:cNvPr id="99" name="Rounded Rectangle 98"/>
          <p:cNvSpPr/>
          <p:nvPr/>
        </p:nvSpPr>
        <p:spPr>
          <a:xfrm>
            <a:off x="7713155" y="2795598"/>
            <a:ext cx="95180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 &amp; New</a:t>
            </a:r>
            <a:endParaRPr lang="en-US" sz="1050" dirty="0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286" y="1181641"/>
            <a:ext cx="343501" cy="343501"/>
          </a:xfrm>
          <a:prstGeom prst="rect">
            <a:avLst/>
          </a:prstGeom>
        </p:spPr>
      </p:pic>
      <p:sp>
        <p:nvSpPr>
          <p:cNvPr id="101" name="Rectangle 100"/>
          <p:cNvSpPr/>
          <p:nvPr/>
        </p:nvSpPr>
        <p:spPr>
          <a:xfrm>
            <a:off x="5857257" y="1668864"/>
            <a:ext cx="3530276" cy="94604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5851863" y="1692304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Avoid taking daily &amp; oily products.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053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Drug List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808685" y="1189477"/>
            <a:ext cx="5309086" cy="4427551"/>
          </a:xfrm>
          <a:prstGeom prst="roundRect">
            <a:avLst>
              <a:gd name="adj" fmla="val 1608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04160" y="1203838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Drug Panel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131" y="1634545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 Panel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3105" y="1645730"/>
            <a:ext cx="4045316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343" y="1635554"/>
            <a:ext cx="258077" cy="258077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2997296" y="513817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431" y="1192527"/>
            <a:ext cx="343501" cy="34350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905119" y="1634545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Tuberculosis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6674645" y="1189477"/>
            <a:ext cx="502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Default panel gets populated based on diagnosis.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Doctors can search standard drug list based on diseases.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Doctors can select and add drugs to the treatment summary.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820560" y="3852599"/>
            <a:ext cx="5297211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820560" y="3503811"/>
            <a:ext cx="5297211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8685" y="2188028"/>
            <a:ext cx="5309086" cy="245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820560" y="2824457"/>
            <a:ext cx="5297211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820560" y="2493681"/>
            <a:ext cx="5297211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54065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Rempot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Sedugh</a:t>
            </a:r>
            <a:endParaRPr lang="en-US" sz="1100" dirty="0" smtClean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Sttukil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Calkip</a:t>
            </a:r>
            <a:endParaRPr lang="en-US" sz="1100" dirty="0" smtClean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Novocol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379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50149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30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8</a:t>
            </a:r>
            <a:r>
              <a:rPr lang="en-US" sz="1100" dirty="0" smtClean="0"/>
              <a:t> days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46665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Thrice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Twice daily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885861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  <a:endParaRPr lang="en-US" sz="1100" dirty="0"/>
          </a:p>
        </p:txBody>
      </p:sp>
      <p:sp>
        <p:nvSpPr>
          <p:cNvPr id="65" name="Rectangle 64"/>
          <p:cNvSpPr/>
          <p:nvPr/>
        </p:nvSpPr>
        <p:spPr>
          <a:xfrm>
            <a:off x="962375" y="2585500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962375" y="2908163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62375" y="3264454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962375" y="3587117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962375" y="3936985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962375" y="4259648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962375" y="4612812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2556865"/>
            <a:ext cx="193896" cy="193896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2883208"/>
            <a:ext cx="193896" cy="193896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3555698"/>
            <a:ext cx="193896" cy="193896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3901152"/>
            <a:ext cx="193896" cy="19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5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08685" y="1189477"/>
            <a:ext cx="6092858" cy="4427551"/>
          </a:xfrm>
          <a:prstGeom prst="roundRect">
            <a:avLst>
              <a:gd name="adj" fmla="val 1608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08685" y="2825432"/>
            <a:ext cx="6092858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08685" y="2476644"/>
            <a:ext cx="6092858" cy="310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Past Medication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950149" y="1203838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Past Medication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131" y="1634545"/>
            <a:ext cx="1037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 Drugs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03104" y="1645730"/>
            <a:ext cx="4812089" cy="24790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117" y="1635554"/>
            <a:ext cx="258077" cy="258077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3588657" y="513817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Add</a:t>
            </a:r>
            <a:endParaRPr lang="en-US" sz="105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274" y="1192527"/>
            <a:ext cx="343501" cy="3435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8685" y="2166256"/>
            <a:ext cx="6092858" cy="256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54065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Rempot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Sedugh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Sttukil</a:t>
            </a:r>
            <a:r>
              <a:rPr lang="en-US" sz="11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Calkip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Novocol</a:t>
            </a:r>
            <a:r>
              <a:rPr lang="en-US" sz="1100" dirty="0" smtClean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379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50mg</a:t>
            </a:r>
          </a:p>
          <a:p>
            <a:pPr>
              <a:lnSpc>
                <a:spcPct val="200000"/>
              </a:lnSpc>
            </a:pP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50149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30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8</a:t>
            </a:r>
            <a:r>
              <a:rPr lang="en-US" sz="1100" dirty="0" smtClean="0"/>
              <a:t> days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46665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Thrice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Twice daily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885861" y="2036828"/>
            <a:ext cx="10379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Injection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5777431" y="2036828"/>
            <a:ext cx="10379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Taken On</a:t>
            </a:r>
          </a:p>
          <a:p>
            <a:pPr>
              <a:lnSpc>
                <a:spcPct val="200000"/>
              </a:lnSpc>
            </a:pPr>
            <a:r>
              <a:rPr lang="en-US" sz="1100" dirty="0" smtClean="0">
                <a:latin typeface="Segoe UI Semibold" panose="020B0702040204020203" pitchFamily="34" charset="0"/>
              </a:rPr>
              <a:t>On-going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latin typeface="Segoe UI Semibold" panose="020B0702040204020203" pitchFamily="34" charset="0"/>
              </a:rPr>
              <a:t>On-going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latin typeface="Segoe UI Semibold" panose="020B0702040204020203" pitchFamily="34" charset="0"/>
              </a:rPr>
              <a:t>On-going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15/07/2012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/>
              <a:t>15/07/2012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15/07/2012</a:t>
            </a:r>
            <a:endParaRPr lang="en-US" sz="1100" dirty="0"/>
          </a:p>
          <a:p>
            <a:pPr>
              <a:lnSpc>
                <a:spcPct val="200000"/>
              </a:lnSpc>
            </a:pPr>
            <a:r>
              <a:rPr lang="en-US" sz="1100" dirty="0" smtClean="0"/>
              <a:t>20/06/2012</a:t>
            </a:r>
            <a:endParaRPr lang="en-US" sz="1100" dirty="0"/>
          </a:p>
          <a:p>
            <a:pPr>
              <a:lnSpc>
                <a:spcPct val="200000"/>
              </a:lnSpc>
            </a:pPr>
            <a:endParaRPr lang="en-US" sz="11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962375" y="2585500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62375" y="2908163"/>
            <a:ext cx="141514" cy="1294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62375" y="3264454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62375" y="3587117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62375" y="3936985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62375" y="4259648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62375" y="4612812"/>
            <a:ext cx="141514" cy="1294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2556865"/>
            <a:ext cx="193896" cy="19389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0" y="2883208"/>
            <a:ext cx="193896" cy="19389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164502" y="1189477"/>
            <a:ext cx="502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Similar interactions as drug panel.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Very handy for repeat patients where Doctors need to continue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few medicines</a:t>
            </a:r>
          </a:p>
        </p:txBody>
      </p:sp>
    </p:spTree>
    <p:extLst>
      <p:ext uri="{BB962C8B-B14F-4D97-AF65-F5344CB8AC3E}">
        <p14:creationId xmlns:p14="http://schemas.microsoft.com/office/powerpoint/2010/main" val="397374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119947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060084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2920696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0" y="4034112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Wireframes – Treatment full </a:t>
            </a:r>
            <a:r>
              <a:rPr lang="en-US" sz="3200" dirty="0"/>
              <a:t>l</a:t>
            </a:r>
            <a:r>
              <a:rPr lang="en-US" sz="3200" dirty="0" smtClean="0"/>
              <a:t>ist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199472"/>
            <a:ext cx="6379284" cy="45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26372" y="1262232"/>
            <a:ext cx="1473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Treatment List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5813042" y="128553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Problems</a:t>
            </a:r>
            <a:endParaRPr lang="en-US" sz="1050" dirty="0"/>
          </a:p>
        </p:txBody>
      </p:sp>
      <p:sp>
        <p:nvSpPr>
          <p:cNvPr id="10" name="Rounded Rectangle 9"/>
          <p:cNvSpPr/>
          <p:nvPr/>
        </p:nvSpPr>
        <p:spPr>
          <a:xfrm>
            <a:off x="6709349" y="128553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Allergies</a:t>
            </a:r>
            <a:endParaRPr lang="en-US" sz="1050" dirty="0"/>
          </a:p>
        </p:txBody>
      </p:sp>
      <p:sp>
        <p:nvSpPr>
          <p:cNvPr id="11" name="Rounded Rectangle 10"/>
          <p:cNvSpPr/>
          <p:nvPr/>
        </p:nvSpPr>
        <p:spPr>
          <a:xfrm>
            <a:off x="4756835" y="128553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Refer</a:t>
            </a:r>
            <a:endParaRPr lang="en-US" sz="1050" dirty="0"/>
          </a:p>
        </p:txBody>
      </p:sp>
      <p:sp>
        <p:nvSpPr>
          <p:cNvPr id="12" name="Rounded Rectangle 11"/>
          <p:cNvSpPr/>
          <p:nvPr/>
        </p:nvSpPr>
        <p:spPr>
          <a:xfrm>
            <a:off x="3987029" y="1285532"/>
            <a:ext cx="353545" cy="27969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3367006" y="1283747"/>
            <a:ext cx="709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Admit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4299482" y="1285532"/>
            <a:ext cx="35354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1226372" y="1729496"/>
            <a:ext cx="6379284" cy="4518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79674" y="1714052"/>
            <a:ext cx="1161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treatment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160053" y="1809232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Drug</a:t>
            </a:r>
            <a:endParaRPr lang="en-US" sz="1600" dirty="0"/>
          </a:p>
        </p:txBody>
      </p:sp>
      <p:sp>
        <p:nvSpPr>
          <p:cNvPr id="18" name="Plus 17"/>
          <p:cNvSpPr/>
          <p:nvPr/>
        </p:nvSpPr>
        <p:spPr>
          <a:xfrm>
            <a:off x="3029368" y="1873389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15043" y="1809232"/>
            <a:ext cx="9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Drug Panel</a:t>
            </a:r>
            <a:endParaRPr lang="en-US" sz="1600" dirty="0"/>
          </a:p>
        </p:txBody>
      </p:sp>
      <p:sp>
        <p:nvSpPr>
          <p:cNvPr id="20" name="Plus 19"/>
          <p:cNvSpPr/>
          <p:nvPr/>
        </p:nvSpPr>
        <p:spPr>
          <a:xfrm>
            <a:off x="3784359" y="1873389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4596" y="1809232"/>
            <a:ext cx="9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Instruction</a:t>
            </a:r>
            <a:endParaRPr lang="en-US" sz="1600" dirty="0"/>
          </a:p>
        </p:txBody>
      </p:sp>
      <p:sp>
        <p:nvSpPr>
          <p:cNvPr id="22" name="Plus 21"/>
          <p:cNvSpPr/>
          <p:nvPr/>
        </p:nvSpPr>
        <p:spPr>
          <a:xfrm>
            <a:off x="4913912" y="1873389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123407" y="1809232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Past Medications </a:t>
            </a:r>
            <a:endParaRPr lang="en-US" sz="1600" dirty="0"/>
          </a:p>
        </p:txBody>
      </p:sp>
      <p:sp>
        <p:nvSpPr>
          <p:cNvPr id="24" name="Plus 23"/>
          <p:cNvSpPr/>
          <p:nvPr/>
        </p:nvSpPr>
        <p:spPr>
          <a:xfrm>
            <a:off x="5992723" y="1873389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26372" y="2219381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224009" y="2235283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Glyburide Oral tablet 5mg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24009" y="2456616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</a:t>
            </a:r>
            <a:r>
              <a:rPr lang="en-US" sz="900" dirty="0" smtClean="0"/>
              <a:t> times a day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5224495" y="2456616"/>
            <a:ext cx="2432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Start on </a:t>
            </a:r>
            <a:r>
              <a:rPr lang="en-US" sz="1050" dirty="0" smtClean="0">
                <a:latin typeface="Segoe UI Semibold" panose="020B0702040204020203" pitchFamily="34" charset="0"/>
              </a:rPr>
              <a:t>15/8/2012</a:t>
            </a:r>
            <a:r>
              <a:rPr lang="en-US" sz="900" dirty="0" smtClean="0"/>
              <a:t>  Ends on </a:t>
            </a:r>
            <a:r>
              <a:rPr lang="en-US" sz="1050" dirty="0" smtClean="0">
                <a:latin typeface="Segoe UI Semibold" panose="020B0702040204020203" pitchFamily="34" charset="0"/>
              </a:rPr>
              <a:t>18/8/2012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24009" y="2742336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Benadryl Syrup 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24009" y="2963669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</a:t>
            </a:r>
            <a:r>
              <a:rPr lang="en-US" sz="900" dirty="0" smtClean="0"/>
              <a:t> times a day 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5224495" y="2963669"/>
            <a:ext cx="2432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Start on </a:t>
            </a:r>
            <a:r>
              <a:rPr lang="en-US" sz="1050" dirty="0" smtClean="0">
                <a:latin typeface="Segoe UI Semibold" panose="020B0702040204020203" pitchFamily="34" charset="0"/>
              </a:rPr>
              <a:t>15/8/2012</a:t>
            </a:r>
            <a:r>
              <a:rPr lang="en-US" sz="900" dirty="0" smtClean="0"/>
              <a:t>  Ends on </a:t>
            </a:r>
            <a:r>
              <a:rPr lang="en-US" sz="1050" dirty="0" smtClean="0">
                <a:latin typeface="Segoe UI Semibold" panose="020B0702040204020203" pitchFamily="34" charset="0"/>
              </a:rPr>
              <a:t>20/8/2012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226372" y="3453539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224009" y="3469441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Glyburide Injection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24009" y="3690774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Daily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5224495" y="3690774"/>
            <a:ext cx="2432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Start on </a:t>
            </a:r>
            <a:r>
              <a:rPr lang="en-US" sz="1050" dirty="0" smtClean="0">
                <a:latin typeface="Segoe UI Semibold" panose="020B0702040204020203" pitchFamily="34" charset="0"/>
              </a:rPr>
              <a:t>15/8/2012</a:t>
            </a:r>
            <a:r>
              <a:rPr lang="en-US" sz="900" dirty="0" smtClean="0"/>
              <a:t>  Ends on </a:t>
            </a:r>
            <a:r>
              <a:rPr lang="en-US" sz="1050" dirty="0" smtClean="0">
                <a:latin typeface="Segoe UI Semibold" panose="020B0702040204020203" pitchFamily="34" charset="0"/>
              </a:rPr>
              <a:t>16/8/2012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24009" y="3987515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Glyburide Oral tablet 5mg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24009" y="4208848"/>
            <a:ext cx="2328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4 times a day (after meals &amp; bed time)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4495" y="4208848"/>
            <a:ext cx="24325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Start on </a:t>
            </a:r>
            <a:r>
              <a:rPr lang="en-US" sz="1050" dirty="0" smtClean="0">
                <a:latin typeface="Segoe UI Semibold" panose="020B0702040204020203" pitchFamily="34" charset="0"/>
              </a:rPr>
              <a:t>15/8/2012</a:t>
            </a:r>
            <a:r>
              <a:rPr lang="en-US" sz="900" dirty="0" smtClean="0"/>
              <a:t>  Ends on </a:t>
            </a:r>
            <a:r>
              <a:rPr lang="en-US" sz="1050" dirty="0" smtClean="0">
                <a:latin typeface="Segoe UI Semibold" panose="020B0702040204020203" pitchFamily="34" charset="0"/>
              </a:rPr>
              <a:t>18/8/2012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226372" y="4492375"/>
            <a:ext cx="6379284" cy="4911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224009" y="4508277"/>
            <a:ext cx="32746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Segoe UI Semibold" panose="020B0702040204020203" pitchFamily="34" charset="0"/>
              </a:rPr>
              <a:t>Do not eat dairy &amp; high fat products.</a:t>
            </a:r>
            <a:endParaRPr lang="en-US" sz="1600" dirty="0">
              <a:latin typeface="Segoe UI Semibold" panose="020B070204020402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24009" y="3198591"/>
            <a:ext cx="31527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If problem persists then you can take 5 times a day </a:t>
            </a:r>
            <a:endParaRPr lang="en-US" sz="1100" dirty="0"/>
          </a:p>
        </p:txBody>
      </p:sp>
      <p:sp>
        <p:nvSpPr>
          <p:cNvPr id="64" name="Rounded Rectangle 63"/>
          <p:cNvSpPr/>
          <p:nvPr/>
        </p:nvSpPr>
        <p:spPr>
          <a:xfrm>
            <a:off x="4429368" y="5086926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Done</a:t>
            </a:r>
            <a:endParaRPr lang="en-US" sz="1050" dirty="0"/>
          </a:p>
        </p:txBody>
      </p:sp>
      <p:sp>
        <p:nvSpPr>
          <p:cNvPr id="65" name="Rounded Rectangle 64"/>
          <p:cNvSpPr/>
          <p:nvPr/>
        </p:nvSpPr>
        <p:spPr>
          <a:xfrm>
            <a:off x="5369845" y="5086926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Print</a:t>
            </a:r>
            <a:endParaRPr lang="en-US" sz="1050" dirty="0"/>
          </a:p>
        </p:txBody>
      </p:sp>
      <p:sp>
        <p:nvSpPr>
          <p:cNvPr id="66" name="Rounded Rectangle 65"/>
          <p:cNvSpPr/>
          <p:nvPr/>
        </p:nvSpPr>
        <p:spPr>
          <a:xfrm>
            <a:off x="6289305" y="5086926"/>
            <a:ext cx="1310469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Send to Pharmacy</a:t>
            </a:r>
            <a:endParaRPr lang="en-US" sz="105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186690"/>
            <a:ext cx="312274" cy="31227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2680964"/>
            <a:ext cx="312274" cy="31227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3412343"/>
            <a:ext cx="312274" cy="312274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3906617"/>
            <a:ext cx="312274" cy="312274"/>
          </a:xfrm>
          <a:prstGeom prst="rect">
            <a:avLst/>
          </a:prstGeom>
        </p:spPr>
      </p:pic>
      <p:sp>
        <p:nvSpPr>
          <p:cNvPr id="81" name="Rounded Rectangle 80"/>
          <p:cNvSpPr/>
          <p:nvPr/>
        </p:nvSpPr>
        <p:spPr>
          <a:xfrm>
            <a:off x="8028921" y="1195384"/>
            <a:ext cx="3943937" cy="3371232"/>
          </a:xfrm>
          <a:prstGeom prst="roundRect">
            <a:avLst>
              <a:gd name="adj" fmla="val 2113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12700" dist="127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9211676" y="1209743"/>
            <a:ext cx="157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Segoe UI Semibold" panose="020B0702040204020203" pitchFamily="34" charset="0"/>
              </a:rPr>
              <a:t>Add New Drug</a:t>
            </a:r>
            <a:endParaRPr lang="en-US" sz="1400" dirty="0">
              <a:latin typeface="Segoe UI Semibold" panose="020B0702040204020203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85367" y="1629564"/>
            <a:ext cx="58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Name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123340" y="1651635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557" y="1641459"/>
            <a:ext cx="258077" cy="258077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8085366" y="1942882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123340" y="1964953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8085366" y="225420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9123339" y="2276274"/>
            <a:ext cx="1242863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8085366" y="2565524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9123340" y="2587595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8085366" y="2876845"/>
            <a:ext cx="81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 of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administration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123340" y="2898916"/>
            <a:ext cx="2628658" cy="22876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0485473" y="2276274"/>
            <a:ext cx="1263530" cy="2395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9852780" y="4131692"/>
            <a:ext cx="792155" cy="2796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Done</a:t>
            </a:r>
            <a:endParaRPr lang="en-US" sz="1050" dirty="0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751" y="1187546"/>
            <a:ext cx="343501" cy="343501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9165541" y="1629564"/>
            <a:ext cx="23283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Glyburide Oral tablet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9165541" y="1942882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5mg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9165541" y="225420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15/8/2012</a:t>
            </a:r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9165541" y="2565524"/>
            <a:ext cx="1374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 times a day</a:t>
            </a:r>
            <a:endParaRPr lang="en-US" sz="1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540020" y="2254203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18/8/2012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9165541" y="2882495"/>
            <a:ext cx="1374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Oral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8085366" y="3175658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9123340" y="3197729"/>
            <a:ext cx="2628658" cy="6169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004" y="2315429"/>
            <a:ext cx="149632" cy="162642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935" y="2315429"/>
            <a:ext cx="149632" cy="162642"/>
          </a:xfrm>
          <a:prstGeom prst="rect">
            <a:avLst/>
          </a:prstGeom>
        </p:spPr>
      </p:pic>
      <p:sp>
        <p:nvSpPr>
          <p:cNvPr id="108" name="Isosceles Triangle 107"/>
          <p:cNvSpPr/>
          <p:nvPr/>
        </p:nvSpPr>
        <p:spPr>
          <a:xfrm rot="10800000">
            <a:off x="11547244" y="2052508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/>
          <p:cNvSpPr/>
          <p:nvPr/>
        </p:nvSpPr>
        <p:spPr>
          <a:xfrm rot="10800000">
            <a:off x="11547244" y="2667373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/>
          <p:cNvSpPr/>
          <p:nvPr/>
        </p:nvSpPr>
        <p:spPr>
          <a:xfrm rot="10800000">
            <a:off x="11547244" y="2980371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Elbow Connector 110"/>
          <p:cNvCxnSpPr/>
          <p:nvPr/>
        </p:nvCxnSpPr>
        <p:spPr>
          <a:xfrm>
            <a:off x="4733255" y="2394301"/>
            <a:ext cx="3220308" cy="823284"/>
          </a:xfrm>
          <a:prstGeom prst="bentConnector3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2" name="Picture 11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500" y="4454302"/>
            <a:ext cx="312274" cy="31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0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Overview tab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366820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79939" y="4020689"/>
            <a:ext cx="3455718" cy="84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Auto save as user navigates to other tabs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Tap to edit once it is read-only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26370" y="2134845"/>
            <a:ext cx="6379286" cy="3114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1" y="1898531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Chief Complaint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26370" y="2850944"/>
            <a:ext cx="6379286" cy="1378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The notes here are truncated after 300 characters and the full view is over a POP OVER which can also be edit (EDIT button on the right top corner)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26371" y="2614630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History of Present </a:t>
            </a:r>
            <a:r>
              <a:rPr lang="en-US" sz="11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illines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26371" y="4383632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Past Medical/Surgery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26371" y="5375956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Other Notes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cxnSp>
        <p:nvCxnSpPr>
          <p:cNvPr id="23" name="Elbow Connector 22"/>
          <p:cNvCxnSpPr/>
          <p:nvPr/>
        </p:nvCxnSpPr>
        <p:spPr>
          <a:xfrm rot="16200000" flipH="1">
            <a:off x="5308930" y="5302990"/>
            <a:ext cx="662093" cy="2447926"/>
          </a:xfrm>
          <a:prstGeom prst="bentConnector2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23407" y="438897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Surgery</a:t>
            </a:r>
            <a:endParaRPr lang="en-US" sz="1600" dirty="0"/>
          </a:p>
        </p:txBody>
      </p:sp>
      <p:sp>
        <p:nvSpPr>
          <p:cNvPr id="29" name="Plus 28"/>
          <p:cNvSpPr/>
          <p:nvPr/>
        </p:nvSpPr>
        <p:spPr>
          <a:xfrm>
            <a:off x="5992723" y="445313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736" y="4582480"/>
            <a:ext cx="1619623" cy="744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Kidney Stone Removal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Tonsils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Heart Surgery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73377" y="4582480"/>
            <a:ext cx="890676" cy="744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21.08.2012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03.01.2011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01.01.2010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7970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45284" y="5500974"/>
            <a:ext cx="1037972" cy="144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3014054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10570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85528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48542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Prescriber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6128403" y="5346533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Medication</a:t>
            </a:r>
            <a:endParaRPr lang="en-US" sz="1600" dirty="0"/>
          </a:p>
        </p:txBody>
      </p:sp>
      <p:sp>
        <p:nvSpPr>
          <p:cNvPr id="54" name="Plus 53"/>
          <p:cNvSpPr/>
          <p:nvPr/>
        </p:nvSpPr>
        <p:spPr>
          <a:xfrm>
            <a:off x="5997719" y="5410690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53466" y="438897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View All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853466" y="5352897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View All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23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Overview tab</a:t>
            </a:r>
          </a:p>
          <a:p>
            <a:r>
              <a:rPr lang="en-US" sz="3200" dirty="0" smtClean="0"/>
              <a:t>History of Present illness POP OVER for VIEW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366820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79939" y="4020689"/>
            <a:ext cx="3455718" cy="84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Auto save as user navigates to other tabs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Tap to edit once it is read-only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26370" y="2134845"/>
            <a:ext cx="6379286" cy="3114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1" y="1898531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Chief Complaint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26370" y="2850944"/>
            <a:ext cx="6379286" cy="1378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The notes here are truncated after 300 characters and the full view is over a POP OVER which can also be edit (EDIT button on the right top corner)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26371" y="2614630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History of Present </a:t>
            </a:r>
            <a:r>
              <a:rPr lang="en-US" sz="11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illines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26371" y="4383632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Past Medical/Surgery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26371" y="5375956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Past Medication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cxnSp>
        <p:nvCxnSpPr>
          <p:cNvPr id="23" name="Elbow Connector 22"/>
          <p:cNvCxnSpPr/>
          <p:nvPr/>
        </p:nvCxnSpPr>
        <p:spPr>
          <a:xfrm rot="16200000" flipH="1">
            <a:off x="5308930" y="5302990"/>
            <a:ext cx="662093" cy="2447926"/>
          </a:xfrm>
          <a:prstGeom prst="bentConnector2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23407" y="438897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Surgery</a:t>
            </a:r>
            <a:endParaRPr lang="en-US" sz="1600" dirty="0"/>
          </a:p>
        </p:txBody>
      </p:sp>
      <p:sp>
        <p:nvSpPr>
          <p:cNvPr id="29" name="Plus 28"/>
          <p:cNvSpPr/>
          <p:nvPr/>
        </p:nvSpPr>
        <p:spPr>
          <a:xfrm>
            <a:off x="5992723" y="445313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736" y="4582480"/>
            <a:ext cx="1619623" cy="744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Kidney Stone Removal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Tonsils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Heart Surgery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73377" y="4582480"/>
            <a:ext cx="890676" cy="744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21.08.2012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03.01.2011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01.01.2010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7970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45284" y="5500974"/>
            <a:ext cx="1037972" cy="144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3014054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10570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85528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48542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Prescriber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6128403" y="5346533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Medication</a:t>
            </a:r>
            <a:endParaRPr lang="en-US" sz="1600" dirty="0"/>
          </a:p>
        </p:txBody>
      </p:sp>
      <p:sp>
        <p:nvSpPr>
          <p:cNvPr id="54" name="Plus 53"/>
          <p:cNvSpPr/>
          <p:nvPr/>
        </p:nvSpPr>
        <p:spPr>
          <a:xfrm>
            <a:off x="5997719" y="5410690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53466" y="438897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View All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853466" y="5352897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View All</a:t>
            </a:r>
            <a:endParaRPr lang="en-US" sz="1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2464144" y="2032157"/>
            <a:ext cx="3949331" cy="3379070"/>
            <a:chOff x="2464144" y="2032157"/>
            <a:chExt cx="3949331" cy="3379070"/>
          </a:xfrm>
        </p:grpSpPr>
        <p:grpSp>
          <p:nvGrpSpPr>
            <p:cNvPr id="38" name="Group 37"/>
            <p:cNvGrpSpPr/>
            <p:nvPr/>
          </p:nvGrpSpPr>
          <p:grpSpPr>
            <a:xfrm>
              <a:off x="2464144" y="2032157"/>
              <a:ext cx="3949331" cy="3379070"/>
              <a:chOff x="2464144" y="2032157"/>
              <a:chExt cx="3949331" cy="3379070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2464144" y="2039995"/>
                <a:ext cx="3943937" cy="3371232"/>
              </a:xfrm>
              <a:prstGeom prst="roundRect">
                <a:avLst>
                  <a:gd name="adj" fmla="val 2113"/>
                </a:avLst>
              </a:prstGeom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12700" dist="12700" dir="2700000" algn="tl" rotWithShape="0">
                  <a:schemeClr val="bg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352091" y="2054354"/>
                <a:ext cx="21245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Segoe UI Semibold" panose="020B0702040204020203" pitchFamily="34" charset="0"/>
                  </a:rPr>
                  <a:t>Add </a:t>
                </a:r>
                <a:r>
                  <a:rPr lang="en-US" sz="1400" dirty="0" smtClean="0">
                    <a:latin typeface="Segoe UI Semibold" panose="020B0702040204020203" pitchFamily="34" charset="0"/>
                  </a:rPr>
                  <a:t>Surgery</a:t>
                </a:r>
                <a:endParaRPr lang="en-US" sz="1400" dirty="0">
                  <a:latin typeface="Segoe UI Semibold" panose="020B0702040204020203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520589" y="2787493"/>
                <a:ext cx="81989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Surgery</a:t>
                </a:r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58563" y="2809564"/>
                <a:ext cx="2628658" cy="22876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3727470" y="4976303"/>
                <a:ext cx="792155" cy="279699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Add</a:t>
                </a:r>
                <a:endParaRPr lang="en-US" sz="1050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4643475" y="4976303"/>
                <a:ext cx="951805" cy="279699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Add &amp; New</a:t>
                </a:r>
                <a:endParaRPr lang="en-US" sz="1050" dirty="0"/>
              </a:p>
            </p:txBody>
          </p:sp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69974" y="2032157"/>
                <a:ext cx="343501" cy="343501"/>
              </a:xfrm>
              <a:prstGeom prst="rect">
                <a:avLst/>
              </a:prstGeom>
            </p:spPr>
          </p:pic>
          <p:sp>
            <p:nvSpPr>
              <p:cNvPr id="57" name="TextBox 56"/>
              <p:cNvSpPr txBox="1"/>
              <p:nvPr/>
            </p:nvSpPr>
            <p:spPr>
              <a:xfrm>
                <a:off x="2520589" y="3249134"/>
                <a:ext cx="81989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Notes</a:t>
                </a:r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58563" y="3271205"/>
                <a:ext cx="2628658" cy="622642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Isosceles Triangle 58"/>
              <p:cNvSpPr/>
              <p:nvPr/>
            </p:nvSpPr>
            <p:spPr>
              <a:xfrm rot="10800000">
                <a:off x="5976119" y="2897119"/>
                <a:ext cx="134069" cy="65858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3558244" y="3039653"/>
              <a:ext cx="2519329" cy="600164"/>
            </a:xfrm>
            <a:prstGeom prst="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100" dirty="0" smtClean="0"/>
                <a:t>Surgery 1</a:t>
              </a:r>
            </a:p>
            <a:p>
              <a:r>
                <a:rPr lang="en-US" sz="1100" dirty="0" smtClean="0"/>
                <a:t>Surgery 2</a:t>
              </a:r>
            </a:p>
            <a:p>
              <a:r>
                <a:rPr lang="en-US" sz="1100" dirty="0" smtClean="0"/>
                <a:t>Surgery 3</a:t>
              </a:r>
              <a:r>
                <a:rPr lang="en-US" sz="1100" dirty="0"/>
                <a:t>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079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Overview tab</a:t>
            </a:r>
          </a:p>
          <a:p>
            <a:r>
              <a:rPr lang="en-US" sz="3200" dirty="0" smtClean="0"/>
              <a:t>History of Present illness POP OVER for EDIT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366820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79939" y="4020689"/>
            <a:ext cx="3455718" cy="84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Auto save as user navigates to other tabs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Tap to edit once it is read-only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26370" y="2134845"/>
            <a:ext cx="6379286" cy="3114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1" y="1898531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Chief Complaint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26370" y="2850944"/>
            <a:ext cx="6379286" cy="1378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The notes here are truncated after 300 characters and the full view is over a POP OVER which can also be edit (EDIT button on the right top corner)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26371" y="2614630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History of Present </a:t>
            </a:r>
            <a:r>
              <a:rPr lang="en-US" sz="11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illines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26371" y="4383632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Past Medical/Surgery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26371" y="5375956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Past Medication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cxnSp>
        <p:nvCxnSpPr>
          <p:cNvPr id="23" name="Elbow Connector 22"/>
          <p:cNvCxnSpPr/>
          <p:nvPr/>
        </p:nvCxnSpPr>
        <p:spPr>
          <a:xfrm rot="16200000" flipH="1">
            <a:off x="5308930" y="5302990"/>
            <a:ext cx="662093" cy="2447926"/>
          </a:xfrm>
          <a:prstGeom prst="bentConnector2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23407" y="438897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Surgery</a:t>
            </a:r>
            <a:endParaRPr lang="en-US" sz="1600" dirty="0"/>
          </a:p>
        </p:txBody>
      </p:sp>
      <p:sp>
        <p:nvSpPr>
          <p:cNvPr id="29" name="Plus 28"/>
          <p:cNvSpPr/>
          <p:nvPr/>
        </p:nvSpPr>
        <p:spPr>
          <a:xfrm>
            <a:off x="5992723" y="445313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736" y="4582480"/>
            <a:ext cx="1619623" cy="744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Kidney Stone Removal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Tonsils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Heart Surgery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73377" y="4582480"/>
            <a:ext cx="890676" cy="744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21.08.2012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03.01.2011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01.01.2010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7970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45284" y="5500974"/>
            <a:ext cx="1037972" cy="144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3014054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10570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85528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48542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Prescriber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6128403" y="5346533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Medication</a:t>
            </a:r>
            <a:endParaRPr lang="en-US" sz="1600" dirty="0"/>
          </a:p>
        </p:txBody>
      </p:sp>
      <p:sp>
        <p:nvSpPr>
          <p:cNvPr id="54" name="Plus 53"/>
          <p:cNvSpPr/>
          <p:nvPr/>
        </p:nvSpPr>
        <p:spPr>
          <a:xfrm>
            <a:off x="5997719" y="5410690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53466" y="438897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View All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853466" y="5352897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View All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40836" y="4762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119167" y="1705516"/>
            <a:ext cx="3949331" cy="3379070"/>
            <a:chOff x="5373417" y="1181641"/>
            <a:chExt cx="3949331" cy="3379070"/>
          </a:xfrm>
        </p:grpSpPr>
        <p:sp>
          <p:nvSpPr>
            <p:cNvPr id="40" name="Rounded Rectangle 39"/>
            <p:cNvSpPr/>
            <p:nvPr/>
          </p:nvSpPr>
          <p:spPr>
            <a:xfrm>
              <a:off x="5373417" y="1189479"/>
              <a:ext cx="3943937" cy="3371232"/>
            </a:xfrm>
            <a:prstGeom prst="roundRect">
              <a:avLst>
                <a:gd name="adj" fmla="val 2113"/>
              </a:avLst>
            </a:prstGeom>
            <a:ln>
              <a:solidFill>
                <a:schemeClr val="bg1">
                  <a:lumMod val="75000"/>
                </a:schemeClr>
              </a:solidFill>
            </a:ln>
            <a:effectLst>
              <a:outerShdw blurRad="12700" dist="127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56172" y="1203838"/>
              <a:ext cx="1578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Segoe UI Semibold" panose="020B0702040204020203" pitchFamily="34" charset="0"/>
                </a:rPr>
                <a:t>Add New Drug</a:t>
              </a:r>
              <a:endParaRPr lang="en-US" sz="1400" dirty="0">
                <a:latin typeface="Segoe UI Semibold" panose="020B0702040204020203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29863" y="1623659"/>
              <a:ext cx="5836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Name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467836" y="1645730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9053" y="1635554"/>
              <a:ext cx="258077" cy="258077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5429862" y="1936977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Strength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67836" y="1959048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429862" y="2248298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Duration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67835" y="2270369"/>
              <a:ext cx="1242863" cy="2395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29862" y="2559619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Dosage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467836" y="2581690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29862" y="2870940"/>
              <a:ext cx="819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Route of </a:t>
              </a:r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administration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467836" y="2893011"/>
              <a:ext cx="2628658" cy="22876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829969" y="2270369"/>
              <a:ext cx="1263530" cy="2395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6636743" y="4125787"/>
              <a:ext cx="792155" cy="27969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Add</a:t>
              </a:r>
              <a:endParaRPr lang="en-US" sz="1050" dirty="0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552748" y="4125787"/>
              <a:ext cx="951805" cy="27969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Add &amp; New</a:t>
              </a:r>
              <a:endParaRPr lang="en-US" sz="1050" dirty="0"/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9247" y="1181641"/>
              <a:ext cx="343501" cy="343501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6510037" y="1623659"/>
              <a:ext cx="23283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Glyburide Oral tablet</a:t>
              </a:r>
              <a:endParaRPr lang="en-US" sz="16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510037" y="1936977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5mg</a:t>
              </a:r>
              <a:endParaRPr lang="en-US" sz="16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510037" y="2248298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15/8/2012</a:t>
              </a:r>
              <a:endParaRPr lang="en-US" sz="16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510037" y="2559619"/>
              <a:ext cx="13744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Twice a day</a:t>
              </a:r>
              <a:endParaRPr lang="en-US" sz="1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884516" y="2248298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18/8/2012</a:t>
              </a:r>
              <a:endParaRPr lang="en-US" sz="16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510037" y="2876590"/>
              <a:ext cx="13744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Oral</a:t>
              </a:r>
              <a:endParaRPr lang="en-US" sz="16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29862" y="3169753"/>
              <a:ext cx="8198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Notes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467836" y="3191824"/>
              <a:ext cx="2628658" cy="6169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1500" y="2309524"/>
              <a:ext cx="149632" cy="162642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431" y="2309524"/>
              <a:ext cx="149632" cy="162642"/>
            </a:xfrm>
            <a:prstGeom prst="rect">
              <a:avLst/>
            </a:prstGeom>
          </p:spPr>
        </p:pic>
        <p:sp>
          <p:nvSpPr>
            <p:cNvPr id="77" name="Isosceles Triangle 76"/>
            <p:cNvSpPr/>
            <p:nvPr/>
          </p:nvSpPr>
          <p:spPr>
            <a:xfrm rot="10800000">
              <a:off x="8891740" y="2046603"/>
              <a:ext cx="134069" cy="65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Isosceles Triangle 77"/>
            <p:cNvSpPr/>
            <p:nvPr/>
          </p:nvSpPr>
          <p:spPr>
            <a:xfrm rot="10800000">
              <a:off x="8891740" y="2661468"/>
              <a:ext cx="134069" cy="65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/>
            <p:cNvSpPr/>
            <p:nvPr/>
          </p:nvSpPr>
          <p:spPr>
            <a:xfrm rot="10800000">
              <a:off x="8891740" y="2974466"/>
              <a:ext cx="134069" cy="6585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03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Overview tab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32699" y="1532389"/>
            <a:ext cx="1153198" cy="22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366820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79939" y="4020689"/>
            <a:ext cx="3455718" cy="84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Auto save as user navigates to other tabs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Tap to edit once it is read-only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26370" y="2134845"/>
            <a:ext cx="6379286" cy="3114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26371" y="1898531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Chief Complaint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26370" y="2850944"/>
            <a:ext cx="6379286" cy="1378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The notes here are truncated after 300 characters and the full view is over a POP OVER which can also be edit (EDIT button on the right top corner)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26371" y="2614630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History of Present </a:t>
            </a:r>
            <a:r>
              <a:rPr lang="en-US" sz="11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illines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26371" y="4383632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Past Medical/Surgery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26371" y="5375956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Other Notes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cxnSp>
        <p:nvCxnSpPr>
          <p:cNvPr id="23" name="Elbow Connector 22"/>
          <p:cNvCxnSpPr/>
          <p:nvPr/>
        </p:nvCxnSpPr>
        <p:spPr>
          <a:xfrm rot="16200000" flipH="1">
            <a:off x="5308930" y="5302990"/>
            <a:ext cx="662093" cy="2447926"/>
          </a:xfrm>
          <a:prstGeom prst="bentConnector2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23407" y="438897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Surgery</a:t>
            </a:r>
            <a:endParaRPr lang="en-US" sz="1600" dirty="0"/>
          </a:p>
        </p:txBody>
      </p:sp>
      <p:sp>
        <p:nvSpPr>
          <p:cNvPr id="29" name="Plus 28"/>
          <p:cNvSpPr/>
          <p:nvPr/>
        </p:nvSpPr>
        <p:spPr>
          <a:xfrm>
            <a:off x="5992723" y="4453135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736" y="4582480"/>
            <a:ext cx="1619623" cy="744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Kidney Stone Removal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Tonsils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Heart Surgery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73377" y="4582480"/>
            <a:ext cx="890676" cy="744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21.08.2012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03.01.2011</a:t>
            </a:r>
          </a:p>
          <a:p>
            <a:pPr>
              <a:lnSpc>
                <a:spcPct val="130000"/>
              </a:lnSpc>
            </a:pP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01.01.2010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7970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Drug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Zerup</a:t>
            </a:r>
            <a:endParaRPr lang="en-US" sz="1100" dirty="0">
              <a:latin typeface="Segoe UI Semibold" panose="020B07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err="1" smtClean="0">
                <a:latin typeface="Segoe UI Semibold" panose="020B0702040204020203" pitchFamily="34" charset="0"/>
              </a:rPr>
              <a:t>Weril</a:t>
            </a:r>
            <a:r>
              <a:rPr lang="en-US" sz="1100" dirty="0" smtClean="0">
                <a:latin typeface="Segoe UI Semibold" panose="020B0702040204020203" pitchFamily="34" charset="0"/>
              </a:rPr>
              <a:t>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45284" y="5500974"/>
            <a:ext cx="1037972" cy="144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Strength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5mg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10mg</a:t>
            </a:r>
          </a:p>
          <a:p>
            <a:pPr>
              <a:lnSpc>
                <a:spcPct val="200000"/>
              </a:lnSpc>
            </a:pP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3014054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Duration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4 days</a:t>
            </a:r>
          </a:p>
          <a:p>
            <a:pPr>
              <a:lnSpc>
                <a:spcPct val="200000"/>
              </a:lnSpc>
            </a:pPr>
            <a:r>
              <a:rPr lang="en-US" sz="1100" dirty="0"/>
              <a:t>4</a:t>
            </a:r>
            <a:r>
              <a:rPr lang="en-US" sz="1100" dirty="0" smtClean="0"/>
              <a:t> days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10570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Dosage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Once daily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85528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Route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  <a:p>
            <a:pPr>
              <a:lnSpc>
                <a:spcPct val="200000"/>
              </a:lnSpc>
            </a:pPr>
            <a:r>
              <a:rPr lang="en-US" sz="1100" dirty="0" smtClean="0"/>
              <a:t>Oral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48542" y="5500974"/>
            <a:ext cx="1037972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Prescriber</a:t>
            </a:r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  <a:p>
            <a:pPr>
              <a:lnSpc>
                <a:spcPct val="200000"/>
              </a:lnSpc>
            </a:pPr>
            <a:r>
              <a:rPr lang="en-US" sz="1100" dirty="0" err="1" smtClean="0"/>
              <a:t>Dr</a:t>
            </a:r>
            <a:r>
              <a:rPr lang="en-US" sz="1100" dirty="0" smtClean="0"/>
              <a:t> </a:t>
            </a:r>
            <a:r>
              <a:rPr lang="en-US" sz="1100" dirty="0" err="1" smtClean="0"/>
              <a:t>Sunita</a:t>
            </a:r>
            <a:endParaRPr lang="en-US" sz="11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6128403" y="5346533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Medication</a:t>
            </a:r>
            <a:endParaRPr lang="en-US" sz="1600" dirty="0"/>
          </a:p>
        </p:txBody>
      </p:sp>
      <p:sp>
        <p:nvSpPr>
          <p:cNvPr id="54" name="Plus 53"/>
          <p:cNvSpPr/>
          <p:nvPr/>
        </p:nvSpPr>
        <p:spPr>
          <a:xfrm>
            <a:off x="5997719" y="5410690"/>
            <a:ext cx="175585" cy="168995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53466" y="4388978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View All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853466" y="5352897"/>
            <a:ext cx="1378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View All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206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Family History tab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70502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3433" y="1532389"/>
            <a:ext cx="1366820" cy="1979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79939" y="4020689"/>
            <a:ext cx="3455718" cy="84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Auto save as user navigates to other tabs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Tap to edit once it is read-only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303845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26372" y="1890230"/>
            <a:ext cx="6379284" cy="719147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79420" y="1894454"/>
            <a:ext cx="1153198" cy="225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</a:rPr>
              <a:t>Alcohol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64316" y="1947575"/>
            <a:ext cx="3502665" cy="2287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10800000">
            <a:off x="5241476" y="2046784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64439" y="1925504"/>
            <a:ext cx="193499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/>
              <a:t>10 drinks per week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558422" y="1937932"/>
            <a:ext cx="59026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Since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40125" y="1947575"/>
            <a:ext cx="1263530" cy="2395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23422" y="1949254"/>
            <a:ext cx="9766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June 2010</a:t>
            </a:r>
            <a:endParaRPr lang="en-US" sz="16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87" y="1986730"/>
            <a:ext cx="149632" cy="16264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179420" y="2608325"/>
            <a:ext cx="1153198" cy="468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</a:rPr>
              <a:t>Tobacco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smoking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64316" y="2680496"/>
            <a:ext cx="3502665" cy="2287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0800000">
            <a:off x="5241476" y="2779705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964439" y="2658425"/>
            <a:ext cx="193499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/>
              <a:t>2 packs per day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558422" y="2670853"/>
            <a:ext cx="59026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Since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240125" y="2680496"/>
            <a:ext cx="1263530" cy="2395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223422" y="2682175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Jan 2000</a:t>
            </a:r>
            <a:endParaRPr lang="en-US" sz="1600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87" y="2719651"/>
            <a:ext cx="149632" cy="162642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1226372" y="3375122"/>
            <a:ext cx="6379284" cy="750851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179420" y="3360296"/>
            <a:ext cx="1153198" cy="468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</a:rPr>
              <a:t>Tobacco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64316" y="3432467"/>
            <a:ext cx="3502665" cy="2287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 rot="10800000">
            <a:off x="5241476" y="3531676"/>
            <a:ext cx="134069" cy="6585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964439" y="3410396"/>
            <a:ext cx="193499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/>
              <a:t>Heavy tobacco user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5558422" y="3422824"/>
            <a:ext cx="590263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Since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40125" y="3432467"/>
            <a:ext cx="1263530" cy="2395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223422" y="3434146"/>
            <a:ext cx="819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Jan 2000</a:t>
            </a:r>
            <a:endParaRPr lang="en-US" sz="1600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87" y="3471622"/>
            <a:ext cx="149632" cy="162642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1179420" y="4158413"/>
            <a:ext cx="1153198" cy="468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</a:rPr>
              <a:t>Notes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64316" y="4225865"/>
            <a:ext cx="5539339" cy="13535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Enter </a:t>
            </a:r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notes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0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3793" y="4114345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3793" y="2299553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3793" y="5021742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991" y="1644961"/>
            <a:ext cx="785308" cy="2796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8040" y="151780"/>
            <a:ext cx="10749366" cy="886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Family History tab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226372" y="1392157"/>
            <a:ext cx="6379284" cy="3661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62447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Social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6680" y="1532389"/>
            <a:ext cx="1366820" cy="1979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Family History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85089" y="1532389"/>
            <a:ext cx="1636412" cy="197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Review of Systems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79939" y="4020689"/>
            <a:ext cx="3455718" cy="84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Auto save as user navigates to other tabs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Tap to edit once it is read-only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3793" y="3206949"/>
            <a:ext cx="279699" cy="785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26370" y="2177466"/>
            <a:ext cx="6379286" cy="7837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parents history 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26371" y="1941152"/>
            <a:ext cx="6379285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Parents History</a:t>
            </a:r>
            <a:endParaRPr lang="en-US" sz="16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26370" y="3341248"/>
            <a:ext cx="6379286" cy="7837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</a:rPr>
              <a:t>Enter notes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26371" y="3104934"/>
            <a:ext cx="6379286" cy="236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Other family member’s history</a:t>
            </a:r>
            <a:endParaRPr lang="en-US" sz="11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303845" y="1532389"/>
            <a:ext cx="1137683" cy="225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Overview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3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12EAD8F-B642-4B59-8D45-F872971CA4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2127</Words>
  <Application>Microsoft Macintosh PowerPoint</Application>
  <PresentationFormat>Custom</PresentationFormat>
  <Paragraphs>857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OPD Wireframes</vt:lpstr>
      <vt:lpstr>PowerPoint Presentation</vt:lpstr>
      <vt:lpstr>History tab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Investigations/Data Tab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Examination tab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Diagnosis Tab</vt:lpstr>
      <vt:lpstr>PowerPoint Presentation</vt:lpstr>
      <vt:lpstr>PowerPoint Presentation</vt:lpstr>
      <vt:lpstr>PowerPoint Presentation</vt:lpstr>
      <vt:lpstr>Treatment Tab</vt:lpstr>
      <vt:lpstr>Treatment Tab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2012-08-15T16:23:22Z</dcterms:created>
  <dcterms:modified xsi:type="dcterms:W3CDTF">2012-09-12T10:19:26Z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